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7" r:id="rId3"/>
    <p:sldId id="281" r:id="rId4"/>
    <p:sldId id="278" r:id="rId5"/>
    <p:sldId id="288" r:id="rId6"/>
    <p:sldId id="289" r:id="rId7"/>
    <p:sldId id="287" r:id="rId8"/>
    <p:sldId id="279" r:id="rId9"/>
    <p:sldId id="290" r:id="rId10"/>
    <p:sldId id="273" r:id="rId11"/>
    <p:sldId id="276" r:id="rId12"/>
    <p:sldId id="274" r:id="rId13"/>
    <p:sldId id="291" r:id="rId14"/>
    <p:sldId id="264" r:id="rId15"/>
    <p:sldId id="271" r:id="rId16"/>
    <p:sldId id="265" r:id="rId17"/>
    <p:sldId id="267" r:id="rId18"/>
    <p:sldId id="266" r:id="rId19"/>
    <p:sldId id="268" r:id="rId20"/>
    <p:sldId id="261" r:id="rId21"/>
    <p:sldId id="263" r:id="rId22"/>
    <p:sldId id="269" r:id="rId23"/>
    <p:sldId id="292" r:id="rId24"/>
    <p:sldId id="256" r:id="rId25"/>
    <p:sldId id="257" r:id="rId26"/>
    <p:sldId id="258" r:id="rId27"/>
    <p:sldId id="259" r:id="rId28"/>
    <p:sldId id="260" r:id="rId29"/>
    <p:sldId id="270" r:id="rId30"/>
    <p:sldId id="282" r:id="rId31"/>
    <p:sldId id="286" r:id="rId32"/>
    <p:sldId id="293" r:id="rId33"/>
    <p:sldId id="285" r:id="rId3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30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63" autoAdjust="0"/>
    <p:restoredTop sz="94660"/>
  </p:normalViewPr>
  <p:slideViewPr>
    <p:cSldViewPr snapToGrid="0">
      <p:cViewPr varScale="1">
        <p:scale>
          <a:sx n="75" d="100"/>
          <a:sy n="75" d="100"/>
        </p:scale>
        <p:origin x="52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72CB0D-C7C5-4AFB-A485-E13171BD56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909C964-A4B6-4177-BC87-7B0BBEF134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DD26DC4-BBF8-4838-A1DD-CD38A87D7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0045-81D6-48F3-893D-B60C102822F6}" type="datetimeFigureOut">
              <a:rPr lang="de-DE" smtClean="0"/>
              <a:pPr/>
              <a:t>14.05.2020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435170B-CA86-4FED-91BA-27235EE86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62CC424-598C-4702-ADF6-CCBF25A5F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85B8F-B732-426B-957D-C3B7E0182EC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0362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FB2E99-6A69-4D31-892F-2E0941A37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7EB2B91-937B-44F7-9359-1424017672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42455F8-426A-436B-9A21-D84798E44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0045-81D6-48F3-893D-B60C102822F6}" type="datetimeFigureOut">
              <a:rPr lang="de-DE" smtClean="0"/>
              <a:pPr/>
              <a:t>14.05.2020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0C1142-D3F9-40E7-A7DA-BCCF7BD4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81D1CDE-057E-4A92-9769-D2AB60EF1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85B8F-B732-426B-957D-C3B7E0182EC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1482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29B8EAA-CD14-4CC3-8DDB-5A9212421E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8A9DAF4-D5CA-4F39-8C80-2364D11F1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E3E457-C453-4E53-88A7-ED63F9A94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0045-81D6-48F3-893D-B60C102822F6}" type="datetimeFigureOut">
              <a:rPr lang="de-DE" smtClean="0"/>
              <a:pPr/>
              <a:t>14.05.2020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D3E24C8-5576-4045-929A-F1880A6E7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27B6801-CD0E-45F9-8260-310A6256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85B8F-B732-426B-957D-C3B7E0182EC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1039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3FB71F-60E3-4668-84F3-E9A72A809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539781F-EE92-4C29-97BA-2D10D0562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80118E3-0C23-4B99-8C78-1AE1470B1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0045-81D6-48F3-893D-B60C102822F6}" type="datetimeFigureOut">
              <a:rPr lang="de-DE" smtClean="0"/>
              <a:pPr/>
              <a:t>14.05.2020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B58D11-92FA-46C9-B4FE-F518BEA36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A39762-6090-4F9C-A102-622558959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85B8F-B732-426B-957D-C3B7E0182EC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0548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6320C3-E3FC-483F-8936-D5644DA43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5C36F3B-8B6B-40BE-A7CC-32205E907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445BA70-10F4-42EE-88C7-4EC3B3F76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0045-81D6-48F3-893D-B60C102822F6}" type="datetimeFigureOut">
              <a:rPr lang="de-DE" smtClean="0"/>
              <a:pPr/>
              <a:t>14.05.2020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C0F454-DE81-4659-B2C5-CDE80BA5A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AC0432-F00A-42A3-92BC-2E59EFBC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85B8F-B732-426B-957D-C3B7E0182EC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1877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ACA6B5-C65A-44EE-9783-FE34987C3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12A2075-5601-4FDD-B533-510183BFFD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B4AA7CB-558C-4263-A8BB-AF6EEA8B4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CB36CF4-DF78-44E7-BAB5-76BEBC01A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0045-81D6-48F3-893D-B60C102822F6}" type="datetimeFigureOut">
              <a:rPr lang="de-DE" smtClean="0"/>
              <a:pPr/>
              <a:t>14.05.2020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7BD097F-FCDF-4A79-A3E2-BB7D18E8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79961BA-E5CB-4F7D-A568-3411A461A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85B8F-B732-426B-957D-C3B7E0182EC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723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A0F52E-C47C-4829-B8B0-A995D6013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BE3FC9D-8C87-43EE-9433-ADC39E88DB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BB33EC7-002F-4B3E-8C3F-11EAA9F09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FD5DB47-ACCD-4351-8BAA-6C1D995931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2EB1FCA-5754-44EE-8974-E13521E002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80C92F8-6DCA-4639-9034-661A5AF23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0045-81D6-48F3-893D-B60C102822F6}" type="datetimeFigureOut">
              <a:rPr lang="de-DE" smtClean="0"/>
              <a:pPr/>
              <a:t>14.05.2020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76464D5-A9F3-4235-9D06-BD16A42F9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8ED4B80-CEBF-4C4D-8C5E-D2C45220B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85B8F-B732-426B-957D-C3B7E0182EC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02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96A7B8-E914-47F7-9196-447881553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23F021D-BCA5-454C-842B-CE2A942FB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0045-81D6-48F3-893D-B60C102822F6}" type="datetimeFigureOut">
              <a:rPr lang="de-DE" smtClean="0"/>
              <a:pPr/>
              <a:t>14.05.2020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8EEFB9F-6831-4214-8B81-AFE8AC1D3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94689C-6122-40DA-A965-5AD2C5F80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85B8F-B732-426B-957D-C3B7E0182EC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22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FC0E632-AE09-48A5-9110-B0FF07DA2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0045-81D6-48F3-893D-B60C102822F6}" type="datetimeFigureOut">
              <a:rPr lang="de-DE" smtClean="0"/>
              <a:pPr/>
              <a:t>14.05.2020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D569C6B-E29E-4B82-ACA6-425A2F982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5B3ECA-675B-438F-B853-B016F8844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85B8F-B732-426B-957D-C3B7E0182EC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6165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29C3AE-F5D5-410A-BBB8-0BCED2DDD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95009EC-32FD-4787-932E-6A725FC4A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6D9F509-3699-4D70-B0FE-62AA1B2B45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681A74B-2B1A-4F64-8B65-2CCC9FF15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0045-81D6-48F3-893D-B60C102822F6}" type="datetimeFigureOut">
              <a:rPr lang="de-DE" smtClean="0"/>
              <a:pPr/>
              <a:t>14.05.2020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DFB462A-58B7-4AB1-94B1-FC52F5D89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E111224-AF25-40E7-83B1-9B5E63030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85B8F-B732-426B-957D-C3B7E0182EC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4540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7F992B-ED3A-4799-8ABD-7359AB741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8B4034D-1FC0-485A-BE56-F1FA3B0E0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9406EB3-D95E-43E4-8DA7-3F211FAA7A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2636177-F1C8-47F2-BCB0-5FA8F7A7F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50045-81D6-48F3-893D-B60C102822F6}" type="datetimeFigureOut">
              <a:rPr lang="de-DE" smtClean="0"/>
              <a:pPr/>
              <a:t>14.05.2020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EEAC823-4B6D-4734-9DF1-6A37A1C5A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1427384-6F42-44F9-AF0E-819CE5EA8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85B8F-B732-426B-957D-C3B7E0182EC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9804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5D1BF9F-EBBB-463B-BC7A-BBB1D6DB6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2FABBB7-E58C-4B4D-A904-C7D8FCBBB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1503AF-2234-4FB4-8A3C-07FE707E8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50045-81D6-48F3-893D-B60C102822F6}" type="datetimeFigureOut">
              <a:rPr lang="de-DE" smtClean="0"/>
              <a:pPr/>
              <a:t>14.05.2020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1ACD06-D22F-41BF-9527-2A55D3F69C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E4F104-174D-47EA-9888-354EA5BC38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85B8F-B732-426B-957D-C3B7E0182EC3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7560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9.mp3"/><Relationship Id="rId7" Type="http://schemas.openxmlformats.org/officeDocument/2006/relationships/image" Target="../media/image9.png"/><Relationship Id="rId2" Type="http://schemas.openxmlformats.org/officeDocument/2006/relationships/audio" Target="file:///C:\Users\wolfg\Desktop\Kurs%20El%20Musik%202020\Kursmaterialien\05Koeln\Studie2-LP-1959.mp3" TargetMode="External"/><Relationship Id="rId1" Type="http://schemas.microsoft.com/office/2007/relationships/media" Target="file:///C:\Users\wolfg\Desktop\Kurs%20El%20Musik%202020\Kursmaterialien\05Koeln\Studie2-LP-1959.mp3" TargetMode="External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p3"/><Relationship Id="rId7" Type="http://schemas.openxmlformats.org/officeDocument/2006/relationships/image" Target="../media/image1.png"/><Relationship Id="rId2" Type="http://schemas.microsoft.com/office/2007/relationships/media" Target="../media/media11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p3"/><Relationship Id="rId7" Type="http://schemas.openxmlformats.org/officeDocument/2006/relationships/image" Target="../media/image1.png"/><Relationship Id="rId2" Type="http://schemas.microsoft.com/office/2007/relationships/media" Target="../media/media12.mp3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wolfg\Desktop\Kurs%20El%20Musik%202020\Kursmaterialien\05Koeln\Studie2-Tonvorrat-Tongemisch.mp4" TargetMode="External"/><Relationship Id="rId1" Type="http://schemas.microsoft.com/office/2007/relationships/media" Target="file:///C:\Users\wolfg\Desktop\Kurs%20El%20Musik%202020\Kursmaterialien\05Koeln\Studie2-Tonvorrat-Tongemisch.mp4" TargetMode="Externa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wolfg\Desktop\Kurs%20El%20Musik%202020\Kursmaterialien\05Koeln\Studie2-Partitur.mp4" TargetMode="External"/><Relationship Id="rId1" Type="http://schemas.microsoft.com/office/2007/relationships/media" Target="file:///C:\Users\wolfg\Desktop\Kurs%20El%20Musik%202020\Kursmaterialien\05Koeln\Studie2-Partitur.mp4" TargetMode="Externa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7.mp3"/><Relationship Id="rId7" Type="http://schemas.openxmlformats.org/officeDocument/2006/relationships/image" Target="../media/image7.png"/><Relationship Id="rId2" Type="http://schemas.openxmlformats.org/officeDocument/2006/relationships/audio" Target="file:///C:\Users\wolfg\Desktop\Kurs%20El%20Musik%202020\Kursmaterialien\05Koeln\Eimert1957-Einf&#252;hrung.mp3" TargetMode="External"/><Relationship Id="rId1" Type="http://schemas.microsoft.com/office/2007/relationships/media" Target="file:///C:\Users\wolfg\Desktop\Kurs%20El%20Musik%202020\Kursmaterialien\05Koeln\Eimert1957-Einf&#252;hrung.mp3" TargetMode="External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3857CD3-74E8-4BA3-A188-107D06F49BAD}"/>
              </a:ext>
            </a:extLst>
          </p:cNvPr>
          <p:cNvSpPr txBox="1"/>
          <p:nvPr/>
        </p:nvSpPr>
        <p:spPr>
          <a:xfrm>
            <a:off x="1959918" y="1154460"/>
            <a:ext cx="7737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100 Jahre Elektronische Musik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BA2BB49-5A58-4E35-9E32-7E61E9343995}"/>
              </a:ext>
            </a:extLst>
          </p:cNvPr>
          <p:cNvSpPr txBox="1"/>
          <p:nvPr/>
        </p:nvSpPr>
        <p:spPr>
          <a:xfrm>
            <a:off x="2824014" y="2594620"/>
            <a:ext cx="5709177" cy="1077218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Die „Kölner Schule“</a:t>
            </a:r>
          </a:p>
          <a:p>
            <a:pPr algn="ctr"/>
            <a:r>
              <a:rPr lang="de-DE" sz="3200" dirty="0"/>
              <a:t>der Elektronischen Musik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141940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FE94AA2-C6DC-40CB-A402-E0C936CC5323}"/>
              </a:ext>
            </a:extLst>
          </p:cNvPr>
          <p:cNvSpPr txBox="1"/>
          <p:nvPr/>
        </p:nvSpPr>
        <p:spPr>
          <a:xfrm>
            <a:off x="355276" y="384397"/>
            <a:ext cx="9953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Karlheinz Stockhausens „Elektronische Studie II“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9A54C30-128C-40CA-8FD9-B472AA3B248F}"/>
              </a:ext>
            </a:extLst>
          </p:cNvPr>
          <p:cNvSpPr txBox="1"/>
          <p:nvPr/>
        </p:nvSpPr>
        <p:spPr>
          <a:xfrm>
            <a:off x="722202" y="1840448"/>
            <a:ext cx="29528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Spättonale Musik</a:t>
            </a:r>
          </a:p>
          <a:p>
            <a:endParaRPr lang="de-DE" sz="2400" dirty="0"/>
          </a:p>
          <a:p>
            <a:r>
              <a:rPr lang="de-DE" sz="2400" dirty="0"/>
              <a:t>(Frei-)Atonale Musik</a:t>
            </a:r>
          </a:p>
          <a:p>
            <a:endParaRPr lang="de-DE" sz="2400" dirty="0"/>
          </a:p>
          <a:p>
            <a:r>
              <a:rPr lang="de-DE" sz="2400" dirty="0"/>
              <a:t>Zwölftonmusik („Reihenmusik“)</a:t>
            </a:r>
          </a:p>
          <a:p>
            <a:endParaRPr lang="de-DE" sz="2400" dirty="0"/>
          </a:p>
          <a:p>
            <a:r>
              <a:rPr lang="de-DE" sz="2400" dirty="0"/>
              <a:t>Serielle Musik</a:t>
            </a:r>
          </a:p>
          <a:p>
            <a:endParaRPr lang="de-DE" sz="2400" dirty="0"/>
          </a:p>
          <a:p>
            <a:r>
              <a:rPr lang="de-DE" sz="2400" dirty="0"/>
              <a:t>Elektronische Musik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59C57B0-7ED4-48BE-A43A-AC31D42F252A}"/>
              </a:ext>
            </a:extLst>
          </p:cNvPr>
          <p:cNvSpPr txBox="1"/>
          <p:nvPr/>
        </p:nvSpPr>
        <p:spPr>
          <a:xfrm>
            <a:off x="3757098" y="1888012"/>
            <a:ext cx="32139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Richard Wagner usw.</a:t>
            </a:r>
          </a:p>
          <a:p>
            <a:endParaRPr lang="de-DE" sz="2400" dirty="0"/>
          </a:p>
          <a:p>
            <a:r>
              <a:rPr lang="de-DE" sz="2400" dirty="0"/>
              <a:t>Anton Webern</a:t>
            </a:r>
          </a:p>
          <a:p>
            <a:endParaRPr lang="de-DE" sz="2400" dirty="0"/>
          </a:p>
          <a:p>
            <a:r>
              <a:rPr lang="de-DE" sz="2400" dirty="0"/>
              <a:t>Arnold Schönberg</a:t>
            </a:r>
          </a:p>
          <a:p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Olivier Messiaen</a:t>
            </a:r>
          </a:p>
          <a:p>
            <a:endParaRPr lang="de-DE" sz="2400" dirty="0"/>
          </a:p>
          <a:p>
            <a:r>
              <a:rPr lang="de-DE" sz="2400" dirty="0"/>
              <a:t>Karlheinz Stockhausen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C827304-CFC6-412D-AE52-995C7C102E21}"/>
              </a:ext>
            </a:extLst>
          </p:cNvPr>
          <p:cNvSpPr/>
          <p:nvPr/>
        </p:nvSpPr>
        <p:spPr>
          <a:xfrm>
            <a:off x="599893" y="1677371"/>
            <a:ext cx="6371193" cy="431573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309C395-E84D-41D6-B4EC-0B03C86E4E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423" y="334244"/>
            <a:ext cx="3399030" cy="3399030"/>
          </a:xfrm>
          <a:prstGeom prst="rect">
            <a:avLst/>
          </a:prstGeom>
        </p:spPr>
      </p:pic>
      <p:sp>
        <p:nvSpPr>
          <p:cNvPr id="10" name="Denkblase: wolkenförmig 9">
            <a:extLst>
              <a:ext uri="{FF2B5EF4-FFF2-40B4-BE49-F238E27FC236}">
                <a16:creationId xmlns:a16="http://schemas.microsoft.com/office/drawing/2014/main" id="{3E659EBA-B68C-4EEE-88FC-D1D39766435B}"/>
              </a:ext>
            </a:extLst>
          </p:cNvPr>
          <p:cNvSpPr/>
          <p:nvPr/>
        </p:nvSpPr>
        <p:spPr>
          <a:xfrm>
            <a:off x="6664830" y="3867162"/>
            <a:ext cx="4927277" cy="1823934"/>
          </a:xfrm>
          <a:prstGeom prst="cloudCallout">
            <a:avLst>
              <a:gd name="adj1" fmla="val 22981"/>
              <a:gd name="adj2" fmla="val -1229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i="1" dirty="0"/>
              <a:t>… ist die konsequenteste Fortsetzung der Musik(</a:t>
            </a:r>
            <a:r>
              <a:rPr lang="de-DE" b="1" i="1" dirty="0" err="1"/>
              <a:t>kompositions</a:t>
            </a:r>
            <a:r>
              <a:rPr lang="de-DE" b="1" i="1" dirty="0"/>
              <a:t>)</a:t>
            </a:r>
            <a:r>
              <a:rPr lang="de-DE" b="1" i="1" dirty="0" err="1"/>
              <a:t>geschichte</a:t>
            </a:r>
            <a:endParaRPr lang="de-DE" b="1" i="1" dirty="0"/>
          </a:p>
        </p:txBody>
      </p:sp>
      <p:sp>
        <p:nvSpPr>
          <p:cNvPr id="11" name="Pfeil: nach unten 10">
            <a:extLst>
              <a:ext uri="{FF2B5EF4-FFF2-40B4-BE49-F238E27FC236}">
                <a16:creationId xmlns:a16="http://schemas.microsoft.com/office/drawing/2014/main" id="{FBA08BA2-27B8-4F9E-85EF-047D93B1929C}"/>
              </a:ext>
            </a:extLst>
          </p:cNvPr>
          <p:cNvSpPr/>
          <p:nvPr/>
        </p:nvSpPr>
        <p:spPr>
          <a:xfrm>
            <a:off x="1700668" y="2294736"/>
            <a:ext cx="244616" cy="2970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: nach unten 11">
            <a:extLst>
              <a:ext uri="{FF2B5EF4-FFF2-40B4-BE49-F238E27FC236}">
                <a16:creationId xmlns:a16="http://schemas.microsoft.com/office/drawing/2014/main" id="{288C8E21-E7D7-416C-884B-63A37211D1A8}"/>
              </a:ext>
            </a:extLst>
          </p:cNvPr>
          <p:cNvSpPr/>
          <p:nvPr/>
        </p:nvSpPr>
        <p:spPr>
          <a:xfrm>
            <a:off x="1700668" y="3044591"/>
            <a:ext cx="244616" cy="2970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feil: nach unten 12">
            <a:extLst>
              <a:ext uri="{FF2B5EF4-FFF2-40B4-BE49-F238E27FC236}">
                <a16:creationId xmlns:a16="http://schemas.microsoft.com/office/drawing/2014/main" id="{63AF274E-B4E3-470D-B1D3-AE9633B010DA}"/>
              </a:ext>
            </a:extLst>
          </p:cNvPr>
          <p:cNvSpPr/>
          <p:nvPr/>
        </p:nvSpPr>
        <p:spPr>
          <a:xfrm>
            <a:off x="1726878" y="4081806"/>
            <a:ext cx="244616" cy="2970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: nach unten 13">
            <a:extLst>
              <a:ext uri="{FF2B5EF4-FFF2-40B4-BE49-F238E27FC236}">
                <a16:creationId xmlns:a16="http://schemas.microsoft.com/office/drawing/2014/main" id="{B3F65A0E-CA6B-4024-A5E9-1B795B8AA4C0}"/>
              </a:ext>
            </a:extLst>
          </p:cNvPr>
          <p:cNvSpPr/>
          <p:nvPr/>
        </p:nvSpPr>
        <p:spPr>
          <a:xfrm>
            <a:off x="1744350" y="4883594"/>
            <a:ext cx="244616" cy="2970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08philosophie">
            <a:hlinkClick r:id="" action="ppaction://media"/>
            <a:extLst>
              <a:ext uri="{FF2B5EF4-FFF2-40B4-BE49-F238E27FC236}">
                <a16:creationId xmlns:a16="http://schemas.microsoft.com/office/drawing/2014/main" id="{E67345D0-9C6B-42FA-9A62-C8237D9C6B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1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FE94AA2-C6DC-40CB-A402-E0C936CC5323}"/>
              </a:ext>
            </a:extLst>
          </p:cNvPr>
          <p:cNvSpPr txBox="1"/>
          <p:nvPr/>
        </p:nvSpPr>
        <p:spPr>
          <a:xfrm>
            <a:off x="355276" y="384397"/>
            <a:ext cx="9953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Karlheinz Stockhausens „Elektronische Studie II“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9A54C30-128C-40CA-8FD9-B472AA3B248F}"/>
              </a:ext>
            </a:extLst>
          </p:cNvPr>
          <p:cNvSpPr txBox="1"/>
          <p:nvPr/>
        </p:nvSpPr>
        <p:spPr>
          <a:xfrm>
            <a:off x="722202" y="1840448"/>
            <a:ext cx="29528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Spättonale Musik</a:t>
            </a:r>
          </a:p>
          <a:p>
            <a:endParaRPr lang="de-DE" sz="2400" dirty="0"/>
          </a:p>
          <a:p>
            <a:r>
              <a:rPr lang="de-DE" sz="2400" dirty="0"/>
              <a:t>(Frei-)Atonale Musik</a:t>
            </a:r>
          </a:p>
          <a:p>
            <a:endParaRPr lang="de-DE" sz="2400" dirty="0"/>
          </a:p>
          <a:p>
            <a:r>
              <a:rPr lang="de-DE" sz="2400" dirty="0"/>
              <a:t>Zwölftonmusik („Reihenmusik“)</a:t>
            </a:r>
          </a:p>
          <a:p>
            <a:endParaRPr lang="de-DE" sz="2400" dirty="0"/>
          </a:p>
          <a:p>
            <a:r>
              <a:rPr lang="de-DE" sz="2400" dirty="0"/>
              <a:t>Serielle Musik</a:t>
            </a:r>
          </a:p>
          <a:p>
            <a:endParaRPr lang="de-DE" sz="2400" dirty="0"/>
          </a:p>
          <a:p>
            <a:r>
              <a:rPr lang="de-DE" sz="2400" dirty="0"/>
              <a:t>Elektronische Musik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59C57B0-7ED4-48BE-A43A-AC31D42F252A}"/>
              </a:ext>
            </a:extLst>
          </p:cNvPr>
          <p:cNvSpPr txBox="1"/>
          <p:nvPr/>
        </p:nvSpPr>
        <p:spPr>
          <a:xfrm>
            <a:off x="3757098" y="1888012"/>
            <a:ext cx="32139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Richard Wagner usw.</a:t>
            </a:r>
          </a:p>
          <a:p>
            <a:endParaRPr lang="de-DE" sz="2400" dirty="0"/>
          </a:p>
          <a:p>
            <a:r>
              <a:rPr lang="de-DE" sz="2400" dirty="0"/>
              <a:t>Anton Webern</a:t>
            </a:r>
          </a:p>
          <a:p>
            <a:endParaRPr lang="de-DE" sz="2400" dirty="0"/>
          </a:p>
          <a:p>
            <a:r>
              <a:rPr lang="de-DE" sz="2400" dirty="0"/>
              <a:t>Arnold Schönberg</a:t>
            </a:r>
          </a:p>
          <a:p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Olivier Messiaen</a:t>
            </a:r>
          </a:p>
          <a:p>
            <a:endParaRPr lang="de-DE" sz="2400" dirty="0"/>
          </a:p>
          <a:p>
            <a:r>
              <a:rPr lang="de-DE" sz="2400" dirty="0"/>
              <a:t>Karlheinz Stockhausen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C827304-CFC6-412D-AE52-995C7C102E21}"/>
              </a:ext>
            </a:extLst>
          </p:cNvPr>
          <p:cNvSpPr/>
          <p:nvPr/>
        </p:nvSpPr>
        <p:spPr>
          <a:xfrm>
            <a:off x="599893" y="1677371"/>
            <a:ext cx="6371193" cy="431573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309C395-E84D-41D6-B4EC-0B03C86E4E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423" y="334244"/>
            <a:ext cx="3399030" cy="3399030"/>
          </a:xfrm>
          <a:prstGeom prst="rect">
            <a:avLst/>
          </a:prstGeom>
        </p:spPr>
      </p:pic>
      <p:sp>
        <p:nvSpPr>
          <p:cNvPr id="10" name="Denkblase: wolkenförmig 9">
            <a:extLst>
              <a:ext uri="{FF2B5EF4-FFF2-40B4-BE49-F238E27FC236}">
                <a16:creationId xmlns:a16="http://schemas.microsoft.com/office/drawing/2014/main" id="{3E659EBA-B68C-4EEE-88FC-D1D39766435B}"/>
              </a:ext>
            </a:extLst>
          </p:cNvPr>
          <p:cNvSpPr/>
          <p:nvPr/>
        </p:nvSpPr>
        <p:spPr>
          <a:xfrm>
            <a:off x="6664830" y="3867162"/>
            <a:ext cx="4927277" cy="1823934"/>
          </a:xfrm>
          <a:prstGeom prst="cloudCallout">
            <a:avLst>
              <a:gd name="adj1" fmla="val 22981"/>
              <a:gd name="adj2" fmla="val -1229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i="1" dirty="0"/>
              <a:t>Die Elektronische Musik ist die konsequenteste Realisierung von serieller Musik überhaupt.</a:t>
            </a:r>
          </a:p>
        </p:txBody>
      </p:sp>
      <p:sp>
        <p:nvSpPr>
          <p:cNvPr id="11" name="Pfeil: nach unten 10">
            <a:extLst>
              <a:ext uri="{FF2B5EF4-FFF2-40B4-BE49-F238E27FC236}">
                <a16:creationId xmlns:a16="http://schemas.microsoft.com/office/drawing/2014/main" id="{FBA08BA2-27B8-4F9E-85EF-047D93B1929C}"/>
              </a:ext>
            </a:extLst>
          </p:cNvPr>
          <p:cNvSpPr/>
          <p:nvPr/>
        </p:nvSpPr>
        <p:spPr>
          <a:xfrm>
            <a:off x="1700668" y="2294736"/>
            <a:ext cx="244616" cy="2970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: nach unten 11">
            <a:extLst>
              <a:ext uri="{FF2B5EF4-FFF2-40B4-BE49-F238E27FC236}">
                <a16:creationId xmlns:a16="http://schemas.microsoft.com/office/drawing/2014/main" id="{288C8E21-E7D7-416C-884B-63A37211D1A8}"/>
              </a:ext>
            </a:extLst>
          </p:cNvPr>
          <p:cNvSpPr/>
          <p:nvPr/>
        </p:nvSpPr>
        <p:spPr>
          <a:xfrm>
            <a:off x="1700668" y="3044591"/>
            <a:ext cx="244616" cy="2970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feil: nach unten 12">
            <a:extLst>
              <a:ext uri="{FF2B5EF4-FFF2-40B4-BE49-F238E27FC236}">
                <a16:creationId xmlns:a16="http://schemas.microsoft.com/office/drawing/2014/main" id="{63AF274E-B4E3-470D-B1D3-AE9633B010DA}"/>
              </a:ext>
            </a:extLst>
          </p:cNvPr>
          <p:cNvSpPr/>
          <p:nvPr/>
        </p:nvSpPr>
        <p:spPr>
          <a:xfrm>
            <a:off x="1726878" y="4081806"/>
            <a:ext cx="244616" cy="2970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: nach unten 13">
            <a:extLst>
              <a:ext uri="{FF2B5EF4-FFF2-40B4-BE49-F238E27FC236}">
                <a16:creationId xmlns:a16="http://schemas.microsoft.com/office/drawing/2014/main" id="{B3F65A0E-CA6B-4024-A5E9-1B795B8AA4C0}"/>
              </a:ext>
            </a:extLst>
          </p:cNvPr>
          <p:cNvSpPr/>
          <p:nvPr/>
        </p:nvSpPr>
        <p:spPr>
          <a:xfrm>
            <a:off x="1744350" y="4883594"/>
            <a:ext cx="244616" cy="2970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Studie2-LP-195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0848975" y="6010275"/>
            <a:ext cx="304800" cy="304800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7477125" y="5962650"/>
            <a:ext cx="2855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„fast originale Version“ 1959</a:t>
            </a:r>
          </a:p>
        </p:txBody>
      </p:sp>
      <p:pic>
        <p:nvPicPr>
          <p:cNvPr id="3" name="09studie2">
            <a:hlinkClick r:id="" action="ppaction://media"/>
            <a:extLst>
              <a:ext uri="{FF2B5EF4-FFF2-40B4-BE49-F238E27FC236}">
                <a16:creationId xmlns:a16="http://schemas.microsoft.com/office/drawing/2014/main" id="{102E3DA7-A61F-41E5-85FF-D288DD14CC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9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54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AFF347C2-B4AE-498D-A738-E591EC469C1E}"/>
              </a:ext>
            </a:extLst>
          </p:cNvPr>
          <p:cNvSpPr txBox="1"/>
          <p:nvPr/>
        </p:nvSpPr>
        <p:spPr>
          <a:xfrm>
            <a:off x="355276" y="384397"/>
            <a:ext cx="3913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Elektronische Studie II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4255EA0-4F8F-439C-BABB-7416B0E0D3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137" y="113572"/>
            <a:ext cx="5574863" cy="449628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BD3A0CE-6C1C-4C02-B87A-EFFE2F125DD2}"/>
              </a:ext>
            </a:extLst>
          </p:cNvPr>
          <p:cNvSpPr txBox="1"/>
          <p:nvPr/>
        </p:nvSpPr>
        <p:spPr>
          <a:xfrm>
            <a:off x="355276" y="1506515"/>
            <a:ext cx="26441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Serielle Musik: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b="1" dirty="0"/>
              <a:t>Tonhöhen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b="1" dirty="0"/>
              <a:t>Klangfarben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b="1" dirty="0"/>
              <a:t>Lautstärken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b="1" dirty="0"/>
              <a:t>Dauern</a:t>
            </a:r>
            <a:endParaRPr lang="de-DE" sz="2800" b="1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EF39095-E27F-41AB-810F-6996E9C289EC}"/>
              </a:ext>
            </a:extLst>
          </p:cNvPr>
          <p:cNvSpPr txBox="1"/>
          <p:nvPr/>
        </p:nvSpPr>
        <p:spPr>
          <a:xfrm>
            <a:off x="3507215" y="2052570"/>
            <a:ext cx="3131336" cy="120032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b="1" dirty="0"/>
              <a:t>…sind nach „Reihenprinzipien“ geordnet.</a:t>
            </a:r>
          </a:p>
        </p:txBody>
      </p:sp>
      <p:sp>
        <p:nvSpPr>
          <p:cNvPr id="15" name="Geschweifte Klammer rechts 14">
            <a:extLst>
              <a:ext uri="{FF2B5EF4-FFF2-40B4-BE49-F238E27FC236}">
                <a16:creationId xmlns:a16="http://schemas.microsoft.com/office/drawing/2014/main" id="{22C8C6A7-144E-4CEE-922C-EF2BB5434B06}"/>
              </a:ext>
            </a:extLst>
          </p:cNvPr>
          <p:cNvSpPr/>
          <p:nvPr/>
        </p:nvSpPr>
        <p:spPr>
          <a:xfrm>
            <a:off x="2597596" y="2028108"/>
            <a:ext cx="401870" cy="1200329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Pfeil: nach unten 16">
            <a:extLst>
              <a:ext uri="{FF2B5EF4-FFF2-40B4-BE49-F238E27FC236}">
                <a16:creationId xmlns:a16="http://schemas.microsoft.com/office/drawing/2014/main" id="{56BCA146-B1A3-49C0-BC6D-8A26DE559BE4}"/>
              </a:ext>
            </a:extLst>
          </p:cNvPr>
          <p:cNvSpPr/>
          <p:nvPr/>
        </p:nvSpPr>
        <p:spPr>
          <a:xfrm>
            <a:off x="4779181" y="3415190"/>
            <a:ext cx="442639" cy="6406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0B3823C-9421-4D18-BCE3-783073D86E3A}"/>
              </a:ext>
            </a:extLst>
          </p:cNvPr>
          <p:cNvSpPr txBox="1"/>
          <p:nvPr/>
        </p:nvSpPr>
        <p:spPr>
          <a:xfrm>
            <a:off x="637917" y="4295349"/>
            <a:ext cx="5745410" cy="83099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b="1" dirty="0"/>
              <a:t>…doch noch mehr: alle Parameter sind nach </a:t>
            </a:r>
            <a:r>
              <a:rPr lang="de-DE" sz="2400" b="1" i="1" dirty="0">
                <a:solidFill>
                  <a:srgbClr val="FF0000"/>
                </a:solidFill>
              </a:rPr>
              <a:t>demselben</a:t>
            </a:r>
            <a:r>
              <a:rPr lang="de-DE" sz="2400" b="1" i="1" dirty="0"/>
              <a:t> </a:t>
            </a:r>
            <a:r>
              <a:rPr lang="de-DE" sz="2400" b="1" dirty="0"/>
              <a:t>Reihenprinzip geordnet.</a:t>
            </a:r>
          </a:p>
        </p:txBody>
      </p:sp>
      <p:sp>
        <p:nvSpPr>
          <p:cNvPr id="19" name="Pfeil: nach oben gebogen 18">
            <a:extLst>
              <a:ext uri="{FF2B5EF4-FFF2-40B4-BE49-F238E27FC236}">
                <a16:creationId xmlns:a16="http://schemas.microsoft.com/office/drawing/2014/main" id="{A63E99B1-1F45-42EE-AF60-588253C1C289}"/>
              </a:ext>
            </a:extLst>
          </p:cNvPr>
          <p:cNvSpPr/>
          <p:nvPr/>
        </p:nvSpPr>
        <p:spPr>
          <a:xfrm rot="5400000">
            <a:off x="3142073" y="5364541"/>
            <a:ext cx="737096" cy="683577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73A9C0F-272E-4202-AAD8-CE244DF2F440}"/>
              </a:ext>
            </a:extLst>
          </p:cNvPr>
          <p:cNvSpPr txBox="1"/>
          <p:nvPr/>
        </p:nvSpPr>
        <p:spPr>
          <a:xfrm>
            <a:off x="4460440" y="5434655"/>
            <a:ext cx="6472562" cy="83099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b="1" dirty="0"/>
              <a:t>Gruppenkomposition: das</a:t>
            </a:r>
            <a:r>
              <a:rPr lang="de-DE" sz="2400" b="1" i="1" dirty="0"/>
              <a:t> </a:t>
            </a:r>
            <a:r>
              <a:rPr lang="de-DE" sz="2400" b="1" dirty="0"/>
              <a:t>Reihenprinzip lautet „Permutation der Elemente </a:t>
            </a:r>
            <a:r>
              <a:rPr lang="de-DE" sz="2400" b="1" i="1" dirty="0">
                <a:solidFill>
                  <a:srgbClr val="FF0000"/>
                </a:solidFill>
              </a:rPr>
              <a:t>einer</a:t>
            </a:r>
            <a:r>
              <a:rPr lang="de-DE" sz="2400" b="1" dirty="0"/>
              <a:t> Gruppe“</a:t>
            </a:r>
          </a:p>
        </p:txBody>
      </p:sp>
      <p:pic>
        <p:nvPicPr>
          <p:cNvPr id="2" name="10reihenprinzip">
            <a:hlinkClick r:id="" action="ppaction://media"/>
            <a:extLst>
              <a:ext uri="{FF2B5EF4-FFF2-40B4-BE49-F238E27FC236}">
                <a16:creationId xmlns:a16="http://schemas.microsoft.com/office/drawing/2014/main" id="{9C520B11-46CC-41BD-91BB-1EAEC78B70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3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FF347C2-B4AE-498D-A738-E591EC469C1E}"/>
              </a:ext>
            </a:extLst>
          </p:cNvPr>
          <p:cNvSpPr txBox="1"/>
          <p:nvPr/>
        </p:nvSpPr>
        <p:spPr>
          <a:xfrm>
            <a:off x="355276" y="384397"/>
            <a:ext cx="3913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Elektronische Studie II</a:t>
            </a:r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aphicFrame>
        <p:nvGraphicFramePr>
          <p:cNvPr id="26625" name="Object 1"/>
          <p:cNvGraphicFramePr>
            <a:graphicFrameLocks noChangeAspect="1"/>
          </p:cNvGraphicFramePr>
          <p:nvPr/>
        </p:nvGraphicFramePr>
        <p:xfrm>
          <a:off x="600075" y="1381125"/>
          <a:ext cx="8401050" cy="420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1" r:id="rId5" imgW="14265342" imgH="7134192" progId="Unknown">
                  <p:embed/>
                </p:oleObj>
              </mc:Choice>
              <mc:Fallback>
                <p:oleObj r:id="rId5" imgW="14265342" imgH="7134192" progId="Unknown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075" y="1381125"/>
                        <a:ext cx="8401050" cy="420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feil nach links 5"/>
          <p:cNvSpPr/>
          <p:nvPr/>
        </p:nvSpPr>
        <p:spPr>
          <a:xfrm>
            <a:off x="8620126" y="1990725"/>
            <a:ext cx="2600324" cy="53340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chemeClr val="tx1"/>
                </a:solidFill>
              </a:rPr>
              <a:t>Tonvorrat/Tonsystem</a:t>
            </a:r>
          </a:p>
        </p:txBody>
      </p:sp>
      <p:sp>
        <p:nvSpPr>
          <p:cNvPr id="7" name="Pfeil nach links 6"/>
          <p:cNvSpPr/>
          <p:nvPr/>
        </p:nvSpPr>
        <p:spPr>
          <a:xfrm rot="20425327">
            <a:off x="6130900" y="1379680"/>
            <a:ext cx="1409998" cy="523875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chemeClr val="tx1"/>
                </a:solidFill>
              </a:rPr>
              <a:t>Tongemische</a:t>
            </a:r>
          </a:p>
        </p:txBody>
      </p:sp>
      <p:sp>
        <p:nvSpPr>
          <p:cNvPr id="10" name="Pfeil nach links 9"/>
          <p:cNvSpPr/>
          <p:nvPr/>
        </p:nvSpPr>
        <p:spPr>
          <a:xfrm>
            <a:off x="8740750" y="4570555"/>
            <a:ext cx="1409998" cy="523875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chemeClr val="tx1"/>
                </a:solidFill>
              </a:rPr>
              <a:t>Dynamik</a:t>
            </a:r>
          </a:p>
        </p:txBody>
      </p:sp>
      <p:sp>
        <p:nvSpPr>
          <p:cNvPr id="11" name="Pfeil nach links 10"/>
          <p:cNvSpPr/>
          <p:nvPr/>
        </p:nvSpPr>
        <p:spPr>
          <a:xfrm>
            <a:off x="9045550" y="3827605"/>
            <a:ext cx="1409998" cy="523875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chemeClr val="tx1"/>
                </a:solidFill>
              </a:rPr>
              <a:t>Dauern</a:t>
            </a:r>
          </a:p>
        </p:txBody>
      </p:sp>
      <p:pic>
        <p:nvPicPr>
          <p:cNvPr id="3" name="11partitur">
            <a:hlinkClick r:id="" action="ppaction://media"/>
            <a:extLst>
              <a:ext uri="{FF2B5EF4-FFF2-40B4-BE49-F238E27FC236}">
                <a16:creationId xmlns:a16="http://schemas.microsoft.com/office/drawing/2014/main" id="{BE40B436-99B2-4898-9A6F-5DD964B16C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F278AF9-72E6-40CB-A6AF-34D370885CCE}"/>
              </a:ext>
            </a:extLst>
          </p:cNvPr>
          <p:cNvSpPr txBox="1"/>
          <p:nvPr/>
        </p:nvSpPr>
        <p:spPr>
          <a:xfrm>
            <a:off x="489231" y="457317"/>
            <a:ext cx="58533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Der Tonvorrat (das Tonsystem)</a:t>
            </a:r>
          </a:p>
          <a:p>
            <a:endParaRPr lang="de-DE" sz="2800" b="1" dirty="0"/>
          </a:p>
          <a:p>
            <a:r>
              <a:rPr lang="de-DE" b="1" dirty="0"/>
              <a:t>…um weit weg vom Üblichen zu sein, wird ein vollkommen absurdes Tonsystem gewählt: das Intervall der temperiert-chromatischen Skala</a:t>
            </a:r>
          </a:p>
          <a:p>
            <a:endParaRPr lang="de-DE" b="1" dirty="0"/>
          </a:p>
          <a:p>
            <a:pPr algn="ctr"/>
            <a:r>
              <a:rPr lang="de-DE" sz="2000" b="1" dirty="0"/>
              <a:t>„zwölfte Wurzel aus 2“</a:t>
            </a:r>
          </a:p>
          <a:p>
            <a:endParaRPr lang="de-DE" b="1" dirty="0"/>
          </a:p>
          <a:p>
            <a:r>
              <a:rPr lang="de-DE" b="1" dirty="0"/>
              <a:t>wird ersetzt durch ein Intervall</a:t>
            </a:r>
          </a:p>
          <a:p>
            <a:endParaRPr lang="de-DE" b="1" dirty="0"/>
          </a:p>
          <a:p>
            <a:pPr algn="ctr"/>
            <a:r>
              <a:rPr lang="de-DE" sz="2000" b="1" dirty="0"/>
              <a:t>„25. Wurzel aus 5“.</a:t>
            </a:r>
          </a:p>
          <a:p>
            <a:endParaRPr lang="de-DE" b="1" dirty="0"/>
          </a:p>
          <a:p>
            <a:r>
              <a:rPr lang="de-DE" b="1" dirty="0"/>
              <a:t>Das heißt: die neue „Fünfer-Oktav“ hat entsteht durch 5-fache Frequenz des Grundtons und dieser Fünfer-Oktavraum wird in 25 kleine Schritte unterteilt.</a:t>
            </a:r>
          </a:p>
          <a:p>
            <a:endParaRPr lang="de-DE" b="1" dirty="0"/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641B326A-6151-4F56-9F06-5F8AE4C62F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0328870"/>
              </p:ext>
            </p:extLst>
          </p:nvPr>
        </p:nvGraphicFramePr>
        <p:xfrm>
          <a:off x="6586396" y="1345390"/>
          <a:ext cx="5027066" cy="3832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r:id="rId5" imgW="8126984" imgH="6196825" progId="">
                  <p:embed/>
                </p:oleObj>
              </mc:Choice>
              <mc:Fallback>
                <p:oleObj r:id="rId5" imgW="8126984" imgH="6196825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6396" y="1345390"/>
                        <a:ext cx="5027066" cy="38329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12tonvorrat">
            <a:hlinkClick r:id="" action="ppaction://media"/>
            <a:extLst>
              <a:ext uri="{FF2B5EF4-FFF2-40B4-BE49-F238E27FC236}">
                <a16:creationId xmlns:a16="http://schemas.microsoft.com/office/drawing/2014/main" id="{87804074-5F39-41F3-8740-48C56D3132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4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F278AF9-72E6-40CB-A6AF-34D370885CCE}"/>
              </a:ext>
            </a:extLst>
          </p:cNvPr>
          <p:cNvSpPr txBox="1"/>
          <p:nvPr/>
        </p:nvSpPr>
        <p:spPr>
          <a:xfrm>
            <a:off x="489230" y="457317"/>
            <a:ext cx="1060587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Der Tonvorrat (das Tonsystem)</a:t>
            </a:r>
          </a:p>
          <a:p>
            <a:endParaRPr lang="de-DE" sz="2800" b="1" dirty="0"/>
          </a:p>
          <a:p>
            <a:r>
              <a:rPr lang="de-DE" b="1" dirty="0"/>
              <a:t>Ergebnis ein Intervall, das sehr ähnlich dem temperiert-chromatischen Halbton ist:</a:t>
            </a:r>
          </a:p>
          <a:p>
            <a:endParaRPr lang="de-DE" b="1" dirty="0"/>
          </a:p>
        </p:txBody>
      </p:sp>
      <p:pic>
        <p:nvPicPr>
          <p:cNvPr id="3" name="Studie2-Tonvorrat-Tongemisc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676525" y="200025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2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336A248-C32B-4BEB-B1AF-FEDB0F759C37}"/>
              </a:ext>
            </a:extLst>
          </p:cNvPr>
          <p:cNvSpPr txBox="1"/>
          <p:nvPr/>
        </p:nvSpPr>
        <p:spPr>
          <a:xfrm>
            <a:off x="374930" y="400167"/>
            <a:ext cx="547341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Die Tongemische („Klangfarben“)</a:t>
            </a:r>
          </a:p>
          <a:p>
            <a:endParaRPr lang="de-DE" sz="2800" b="1" dirty="0"/>
          </a:p>
          <a:p>
            <a:r>
              <a:rPr lang="de-DE" b="1" dirty="0"/>
              <a:t>Jeweils 5 Sinustöne werden „gemischt“.</a:t>
            </a:r>
          </a:p>
          <a:p>
            <a:endParaRPr lang="de-DE" b="1" dirty="0"/>
          </a:p>
          <a:p>
            <a:r>
              <a:rPr lang="de-DE" b="1" dirty="0"/>
              <a:t>Da die einfache Überlagerung herbe Schwebungen ergeben würde, werden die Sinustöne in 4 cm-Schnipseln hintereinander in einen </a:t>
            </a:r>
            <a:r>
              <a:rPr lang="de-DE" b="1" dirty="0" err="1"/>
              <a:t>Hallraum</a:t>
            </a:r>
            <a:r>
              <a:rPr lang="de-DE" b="1" dirty="0"/>
              <a:t> gespielt und das Ergebnis neu aufgenommen.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E4FEC8-73A0-4D6D-AD40-B691E43900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658" y="3129563"/>
            <a:ext cx="5943924" cy="2541028"/>
          </a:xfrm>
          <a:prstGeom prst="rect">
            <a:avLst/>
          </a:prstGeom>
        </p:spPr>
      </p:pic>
      <p:pic>
        <p:nvPicPr>
          <p:cNvPr id="3" name="13tongemische">
            <a:hlinkClick r:id="" action="ppaction://media"/>
            <a:extLst>
              <a:ext uri="{FF2B5EF4-FFF2-40B4-BE49-F238E27FC236}">
                <a16:creationId xmlns:a16="http://schemas.microsoft.com/office/drawing/2014/main" id="{03A0EDF6-8836-4338-AC68-D1945E2373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6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5F4572E-6EFB-469E-BEAF-4E8A3CE4A506}"/>
              </a:ext>
            </a:extLst>
          </p:cNvPr>
          <p:cNvSpPr txBox="1"/>
          <p:nvPr/>
        </p:nvSpPr>
        <p:spPr>
          <a:xfrm>
            <a:off x="489232" y="457317"/>
            <a:ext cx="305770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Die Tongemische</a:t>
            </a:r>
          </a:p>
          <a:p>
            <a:endParaRPr lang="de-DE" b="1" dirty="0"/>
          </a:p>
          <a:p>
            <a:r>
              <a:rPr lang="de-DE" b="1" dirty="0"/>
              <a:t>Es gibt 5 Tongemisch-Typen,</a:t>
            </a:r>
          </a:p>
          <a:p>
            <a:r>
              <a:rPr lang="de-DE" b="1" dirty="0"/>
              <a:t>dies entspricht den „Klangfarben“ bzw. </a:t>
            </a:r>
          </a:p>
          <a:p>
            <a:r>
              <a:rPr lang="de-DE" b="1" dirty="0"/>
              <a:t>dem „Spektrum“.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CF0BC21-7B26-4F76-B990-0CED4DD0E6C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20768" y="457317"/>
            <a:ext cx="6823864" cy="594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67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AE8275E-BC9F-4C49-8F0A-9887C2F103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489" y="457316"/>
            <a:ext cx="8447567" cy="619488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2781BCD-9C41-4803-B71B-0BC5254282EB}"/>
              </a:ext>
            </a:extLst>
          </p:cNvPr>
          <p:cNvSpPr txBox="1"/>
          <p:nvPr/>
        </p:nvSpPr>
        <p:spPr>
          <a:xfrm>
            <a:off x="396045" y="457316"/>
            <a:ext cx="305770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Die Partitur</a:t>
            </a:r>
          </a:p>
          <a:p>
            <a:endParaRPr lang="de-DE" b="1" dirty="0"/>
          </a:p>
          <a:p>
            <a:r>
              <a:rPr lang="de-DE" b="1" dirty="0"/>
              <a:t>Oben: Linien für jede Frequenz des Tonvorrates gibt es eine Linie.</a:t>
            </a:r>
          </a:p>
          <a:p>
            <a:r>
              <a:rPr lang="de-DE" b="1" dirty="0"/>
              <a:t>(Unterste Linie 100Hz…)</a:t>
            </a:r>
          </a:p>
          <a:p>
            <a:endParaRPr lang="de-DE" b="1" dirty="0"/>
          </a:p>
          <a:p>
            <a:r>
              <a:rPr lang="de-DE" b="1" dirty="0"/>
              <a:t>Mitte: Zeitangaben in Tonband-Zentimetern.</a:t>
            </a:r>
          </a:p>
          <a:p>
            <a:endParaRPr lang="de-DE" b="1" dirty="0"/>
          </a:p>
          <a:p>
            <a:r>
              <a:rPr lang="de-DE" b="1" dirty="0"/>
              <a:t>Unten: Hüllkurve (Dynamik)</a:t>
            </a:r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1FE4263E-AF3F-460E-AB43-21726FF31103}"/>
              </a:ext>
            </a:extLst>
          </p:cNvPr>
          <p:cNvSpPr/>
          <p:nvPr/>
        </p:nvSpPr>
        <p:spPr>
          <a:xfrm rot="1729910">
            <a:off x="3634303" y="908576"/>
            <a:ext cx="2166604" cy="5824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Tongemisch 5</a:t>
            </a:r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4153A770-A367-429B-973A-96F102593945}"/>
              </a:ext>
            </a:extLst>
          </p:cNvPr>
          <p:cNvSpPr/>
          <p:nvPr/>
        </p:nvSpPr>
        <p:spPr>
          <a:xfrm rot="20545177">
            <a:off x="4076943" y="3057707"/>
            <a:ext cx="1956932" cy="48923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Tongemisch 2</a:t>
            </a:r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38D8AC95-FAAC-43F5-BCE8-AB8086B1B834}"/>
              </a:ext>
            </a:extLst>
          </p:cNvPr>
          <p:cNvSpPr/>
          <p:nvPr/>
        </p:nvSpPr>
        <p:spPr>
          <a:xfrm rot="1281067">
            <a:off x="9044989" y="2032647"/>
            <a:ext cx="1689019" cy="524178"/>
          </a:xfrm>
          <a:prstGeom prst="rightArrow">
            <a:avLst/>
          </a:prstGeom>
          <a:solidFill>
            <a:srgbClr val="D830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Tongemisch 3</a:t>
            </a:r>
          </a:p>
        </p:txBody>
      </p:sp>
      <p:pic>
        <p:nvPicPr>
          <p:cNvPr id="5" name="14partitur1">
            <a:hlinkClick r:id="" action="ppaction://media"/>
            <a:extLst>
              <a:ext uri="{FF2B5EF4-FFF2-40B4-BE49-F238E27FC236}">
                <a16:creationId xmlns:a16="http://schemas.microsoft.com/office/drawing/2014/main" id="{CC820AC9-03C4-45E1-9B2A-5A18EE9BBD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4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A2B27E43-E1E4-4752-BBAC-36B88205B0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169" y="76200"/>
            <a:ext cx="9144000" cy="6705600"/>
          </a:xfrm>
          <a:prstGeom prst="rect">
            <a:avLst/>
          </a:prstGeom>
        </p:spPr>
      </p:pic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FC29F2E1-DD3C-4233-9C70-9BBC8A75587C}"/>
              </a:ext>
            </a:extLst>
          </p:cNvPr>
          <p:cNvSpPr/>
          <p:nvPr/>
        </p:nvSpPr>
        <p:spPr>
          <a:xfrm rot="1281067">
            <a:off x="9726421" y="1240556"/>
            <a:ext cx="1689019" cy="524178"/>
          </a:xfrm>
          <a:prstGeom prst="rightArrow">
            <a:avLst/>
          </a:prstGeom>
          <a:solidFill>
            <a:srgbClr val="D830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Tongemisch 3</a:t>
            </a:r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0908402F-E114-4E18-8D7E-95D0A09F1B87}"/>
              </a:ext>
            </a:extLst>
          </p:cNvPr>
          <p:cNvSpPr/>
          <p:nvPr/>
        </p:nvSpPr>
        <p:spPr>
          <a:xfrm rot="1281067">
            <a:off x="6231898" y="1572534"/>
            <a:ext cx="1689019" cy="52417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Tongemisch 1</a:t>
            </a:r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A3B63D9A-F841-4F45-990E-15A6EA4C1BCD}"/>
              </a:ext>
            </a:extLst>
          </p:cNvPr>
          <p:cNvSpPr/>
          <p:nvPr/>
        </p:nvSpPr>
        <p:spPr>
          <a:xfrm rot="1281067">
            <a:off x="7893738" y="1290259"/>
            <a:ext cx="1689019" cy="524178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Tongemisch 4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73093EE-EDA1-44AD-AA9E-5D49C98A8491}"/>
              </a:ext>
            </a:extLst>
          </p:cNvPr>
          <p:cNvSpPr txBox="1"/>
          <p:nvPr/>
        </p:nvSpPr>
        <p:spPr>
          <a:xfrm>
            <a:off x="396045" y="457316"/>
            <a:ext cx="305770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Die Partitur</a:t>
            </a:r>
          </a:p>
          <a:p>
            <a:endParaRPr lang="de-DE" b="1" dirty="0"/>
          </a:p>
          <a:p>
            <a:r>
              <a:rPr lang="de-DE" b="1" dirty="0"/>
              <a:t>Oben: Linien für jede Frequenz des Tonvorrates gibt es eine Linie.</a:t>
            </a:r>
          </a:p>
          <a:p>
            <a:r>
              <a:rPr lang="de-DE" b="1" dirty="0"/>
              <a:t>(Unterste Linie 100Hz…)</a:t>
            </a:r>
          </a:p>
          <a:p>
            <a:endParaRPr lang="de-DE" b="1" dirty="0"/>
          </a:p>
          <a:p>
            <a:r>
              <a:rPr lang="de-DE" b="1" dirty="0"/>
              <a:t>Mitte: Zeitangaben in Tonband-Zentimetern.</a:t>
            </a:r>
          </a:p>
          <a:p>
            <a:endParaRPr lang="de-DE" b="1" dirty="0"/>
          </a:p>
          <a:p>
            <a:r>
              <a:rPr lang="de-DE" b="1" dirty="0"/>
              <a:t>Unten: Hüllkurve (Dynamik)</a:t>
            </a:r>
          </a:p>
        </p:txBody>
      </p:sp>
    </p:spTree>
    <p:extLst>
      <p:ext uri="{BB962C8B-B14F-4D97-AF65-F5344CB8AC3E}">
        <p14:creationId xmlns:p14="http://schemas.microsoft.com/office/powerpoint/2010/main" val="313810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133850" y="3076575"/>
            <a:ext cx="24712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Theremin</a:t>
            </a:r>
            <a:r>
              <a:rPr lang="de-DE" b="1" dirty="0"/>
              <a:t>     </a:t>
            </a:r>
            <a:r>
              <a:rPr lang="de-DE" b="1" dirty="0" err="1"/>
              <a:t>Trautonium</a:t>
            </a:r>
            <a:endParaRPr lang="de-DE" b="1" dirty="0"/>
          </a:p>
          <a:p>
            <a:endParaRPr lang="de-DE" b="1" dirty="0"/>
          </a:p>
          <a:p>
            <a:endParaRPr lang="de-DE" b="1" dirty="0"/>
          </a:p>
          <a:p>
            <a:pPr algn="ctr"/>
            <a:r>
              <a:rPr lang="de-DE" b="1" dirty="0" err="1"/>
              <a:t>Ondes</a:t>
            </a:r>
            <a:r>
              <a:rPr lang="de-DE" b="1" dirty="0"/>
              <a:t> </a:t>
            </a:r>
            <a:r>
              <a:rPr lang="de-DE" b="1" dirty="0" err="1"/>
              <a:t>Martenot</a:t>
            </a:r>
            <a:endParaRPr lang="de-DE" b="1" dirty="0"/>
          </a:p>
        </p:txBody>
      </p:sp>
      <p:sp>
        <p:nvSpPr>
          <p:cNvPr id="3" name="Rechteck 2"/>
          <p:cNvSpPr/>
          <p:nvPr/>
        </p:nvSpPr>
        <p:spPr>
          <a:xfrm>
            <a:off x="3982753" y="4548485"/>
            <a:ext cx="31977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Frankreich</a:t>
            </a:r>
          </a:p>
        </p:txBody>
      </p:sp>
      <p:sp>
        <p:nvSpPr>
          <p:cNvPr id="4" name="Rechteck 3"/>
          <p:cNvSpPr/>
          <p:nvPr/>
        </p:nvSpPr>
        <p:spPr>
          <a:xfrm>
            <a:off x="7247584" y="2281535"/>
            <a:ext cx="37737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Deutschland</a:t>
            </a:r>
          </a:p>
        </p:txBody>
      </p:sp>
      <p:sp>
        <p:nvSpPr>
          <p:cNvPr id="5" name="Rechteck 4"/>
          <p:cNvSpPr/>
          <p:nvPr/>
        </p:nvSpPr>
        <p:spPr>
          <a:xfrm>
            <a:off x="1855553" y="2119610"/>
            <a:ext cx="13752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USA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704975" y="3105150"/>
            <a:ext cx="1690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accent1"/>
                </a:solidFill>
              </a:rPr>
              <a:t>RCA (</a:t>
            </a:r>
            <a:r>
              <a:rPr lang="de-DE" b="1" dirty="0" err="1">
                <a:solidFill>
                  <a:schemeClr val="accent1"/>
                </a:solidFill>
              </a:rPr>
              <a:t>Princeton</a:t>
            </a:r>
            <a:r>
              <a:rPr lang="de-DE" b="1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153025" y="5476875"/>
            <a:ext cx="646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accent1"/>
                </a:solidFill>
              </a:rPr>
              <a:t>Paris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8839200" y="3238500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accent1"/>
                </a:solidFill>
              </a:rPr>
              <a:t>Berlin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762375" y="704850"/>
            <a:ext cx="2892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Das magische Dreieck</a:t>
            </a:r>
          </a:p>
        </p:txBody>
      </p:sp>
      <p:pic>
        <p:nvPicPr>
          <p:cNvPr id="10" name="01dreieck">
            <a:hlinkClick r:id="" action="ppaction://media"/>
            <a:extLst>
              <a:ext uri="{FF2B5EF4-FFF2-40B4-BE49-F238E27FC236}">
                <a16:creationId xmlns:a16="http://schemas.microsoft.com/office/drawing/2014/main" id="{336C54EB-443F-46E0-99A1-4F5ABCA71A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0408512B-9625-45D1-97D4-AC012C564D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638156"/>
              </p:ext>
            </p:extLst>
          </p:nvPr>
        </p:nvGraphicFramePr>
        <p:xfrm>
          <a:off x="995454" y="361930"/>
          <a:ext cx="10515603" cy="1500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2607">
                  <a:extLst>
                    <a:ext uri="{9D8B030D-6E8A-4147-A177-3AD203B41FA5}">
                      <a16:colId xmlns:a16="http://schemas.microsoft.com/office/drawing/2014/main" val="2411460296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1686308255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3526354755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868923246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3436979048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3997123535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412405183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2509618447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3376466739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1908244082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2002662490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797748712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2266681470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1853926036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2257780275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3454105904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1194083213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1355783738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2834315180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3544291600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3661831421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1519027123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1807469115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907570850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3506532577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2983189795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106426325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3397430784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2959413134"/>
                    </a:ext>
                  </a:extLst>
                </a:gridCol>
              </a:tblGrid>
              <a:tr h="30008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2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945098"/>
                  </a:ext>
                </a:extLst>
              </a:tr>
              <a:tr h="30008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1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353007"/>
                  </a:ext>
                </a:extLst>
              </a:tr>
              <a:tr h="30008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5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492181"/>
                  </a:ext>
                </a:extLst>
              </a:tr>
              <a:tr h="30008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4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063295"/>
                  </a:ext>
                </a:extLst>
              </a:tr>
              <a:tr h="30008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3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792941"/>
                  </a:ext>
                </a:extLst>
              </a:tr>
            </a:tbl>
          </a:graphicData>
        </a:graphic>
      </p:graphicFrame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09E0E0D1-C85E-474C-8769-E9F29EBE94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969036"/>
              </p:ext>
            </p:extLst>
          </p:nvPr>
        </p:nvGraphicFramePr>
        <p:xfrm>
          <a:off x="479320" y="338370"/>
          <a:ext cx="368300" cy="1524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8300">
                  <a:extLst>
                    <a:ext uri="{9D8B030D-6E8A-4147-A177-3AD203B41FA5}">
                      <a16:colId xmlns:a16="http://schemas.microsoft.com/office/drawing/2014/main" val="903574556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5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840864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4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9599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</a:rPr>
                        <a:t>3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16209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</a:rPr>
                        <a:t>2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51316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1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693991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31FFC2E6-E8F8-446A-B478-96F3BCE3B741}"/>
              </a:ext>
            </a:extLst>
          </p:cNvPr>
          <p:cNvSpPr txBox="1"/>
          <p:nvPr/>
        </p:nvSpPr>
        <p:spPr>
          <a:xfrm>
            <a:off x="3990377" y="421913"/>
            <a:ext cx="2352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Teil 1 Abschnitt 1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CEC8EC0-442C-4946-BBDF-C970F1D391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9971" b="329"/>
          <a:stretch/>
        </p:blipFill>
        <p:spPr>
          <a:xfrm>
            <a:off x="5462154" y="1919866"/>
            <a:ext cx="4840863" cy="411983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FFDE878-6EA4-4653-9200-FE0B790780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01" y="1885930"/>
            <a:ext cx="5729075" cy="4201322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A42358BF-F71D-4CD2-930C-22D1E2AC6711}"/>
              </a:ext>
            </a:extLst>
          </p:cNvPr>
          <p:cNvSpPr txBox="1"/>
          <p:nvPr/>
        </p:nvSpPr>
        <p:spPr>
          <a:xfrm>
            <a:off x="847620" y="2399572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/>
              <a:t>2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4399C02-B34E-48CC-871A-F77B5EC303AA}"/>
              </a:ext>
            </a:extLst>
          </p:cNvPr>
          <p:cNvSpPr txBox="1"/>
          <p:nvPr/>
        </p:nvSpPr>
        <p:spPr>
          <a:xfrm>
            <a:off x="2035024" y="3369068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/>
              <a:t>4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9406853-668F-4432-8190-148C56DA3823}"/>
              </a:ext>
            </a:extLst>
          </p:cNvPr>
          <p:cNvSpPr txBox="1"/>
          <p:nvPr/>
        </p:nvSpPr>
        <p:spPr>
          <a:xfrm>
            <a:off x="5923984" y="272273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/>
              <a:t>5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736A4E5-5872-4936-B561-43DB9A0EDEA4}"/>
              </a:ext>
            </a:extLst>
          </p:cNvPr>
          <p:cNvSpPr txBox="1"/>
          <p:nvPr/>
        </p:nvSpPr>
        <p:spPr>
          <a:xfrm>
            <a:off x="8899582" y="2743122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/>
              <a:t>3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CFD3664-74DF-4870-BC1F-A2B57E4474DD}"/>
              </a:ext>
            </a:extLst>
          </p:cNvPr>
          <p:cNvSpPr txBox="1"/>
          <p:nvPr/>
        </p:nvSpPr>
        <p:spPr>
          <a:xfrm>
            <a:off x="9789006" y="228114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/>
              <a:t>1</a:t>
            </a:r>
          </a:p>
        </p:txBody>
      </p:sp>
      <p:sp>
        <p:nvSpPr>
          <p:cNvPr id="17" name="Pfeil: nach unten 16">
            <a:extLst>
              <a:ext uri="{FF2B5EF4-FFF2-40B4-BE49-F238E27FC236}">
                <a16:creationId xmlns:a16="http://schemas.microsoft.com/office/drawing/2014/main" id="{628C2D0D-4A47-474A-9869-E290D77700C3}"/>
              </a:ext>
            </a:extLst>
          </p:cNvPr>
          <p:cNvSpPr/>
          <p:nvPr/>
        </p:nvSpPr>
        <p:spPr>
          <a:xfrm>
            <a:off x="4787496" y="1054181"/>
            <a:ext cx="506705" cy="6697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0B11970-96E5-4FBA-BD69-50B691961B16}"/>
              </a:ext>
            </a:extLst>
          </p:cNvPr>
          <p:cNvSpPr txBox="1"/>
          <p:nvPr/>
        </p:nvSpPr>
        <p:spPr>
          <a:xfrm>
            <a:off x="7026969" y="769729"/>
            <a:ext cx="3799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Jedes Tongemisch kommt einmal vor.</a:t>
            </a:r>
          </a:p>
          <a:p>
            <a:r>
              <a:rPr lang="de-DE" dirty="0"/>
              <a:t>Jede Anzahl kommt einmal vor</a:t>
            </a:r>
          </a:p>
        </p:txBody>
      </p:sp>
      <p:pic>
        <p:nvPicPr>
          <p:cNvPr id="3" name="15partitur2">
            <a:hlinkClick r:id="" action="ppaction://media"/>
            <a:extLst>
              <a:ext uri="{FF2B5EF4-FFF2-40B4-BE49-F238E27FC236}">
                <a16:creationId xmlns:a16="http://schemas.microsoft.com/office/drawing/2014/main" id="{B311C707-EB93-42E0-AB21-A8531ED237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3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8AB631EC-18C3-4711-BC94-CBB10310BE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139764"/>
              </p:ext>
            </p:extLst>
          </p:nvPr>
        </p:nvGraphicFramePr>
        <p:xfrm>
          <a:off x="531738" y="1188623"/>
          <a:ext cx="368300" cy="1524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8300">
                  <a:extLst>
                    <a:ext uri="{9D8B030D-6E8A-4147-A177-3AD203B41FA5}">
                      <a16:colId xmlns:a16="http://schemas.microsoft.com/office/drawing/2014/main" val="903574556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5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840864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4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9599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</a:rPr>
                        <a:t>3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16209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</a:rPr>
                        <a:t>2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51316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1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693991"/>
                  </a:ext>
                </a:extLst>
              </a:tr>
            </a:tbl>
          </a:graphicData>
        </a:graphic>
      </p:graphicFrame>
      <p:sp>
        <p:nvSpPr>
          <p:cNvPr id="9" name="Textfeld 8">
            <a:extLst>
              <a:ext uri="{FF2B5EF4-FFF2-40B4-BE49-F238E27FC236}">
                <a16:creationId xmlns:a16="http://schemas.microsoft.com/office/drawing/2014/main" id="{27CB2BD3-8C38-4BA2-9403-5659EB7A6CAD}"/>
              </a:ext>
            </a:extLst>
          </p:cNvPr>
          <p:cNvSpPr txBox="1"/>
          <p:nvPr/>
        </p:nvSpPr>
        <p:spPr>
          <a:xfrm>
            <a:off x="3634303" y="495057"/>
            <a:ext cx="3983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Teil 1 besteht aus 5 solchen Abschnitten</a:t>
            </a:r>
          </a:p>
        </p:txBody>
      </p: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CE5EE41D-83C4-466A-BA8A-7981AD1A3B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491314"/>
              </p:ext>
            </p:extLst>
          </p:nvPr>
        </p:nvGraphicFramePr>
        <p:xfrm>
          <a:off x="1076992" y="1188623"/>
          <a:ext cx="10515603" cy="1500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2607">
                  <a:extLst>
                    <a:ext uri="{9D8B030D-6E8A-4147-A177-3AD203B41FA5}">
                      <a16:colId xmlns:a16="http://schemas.microsoft.com/office/drawing/2014/main" val="1252724851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816552015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3833425395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4206272000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2282163159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3361934136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3454397705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1513456044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1834376329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3731423564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3057139114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2474714708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3846850082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894955382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713730102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926378316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2279353785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1404932051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3100012408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3467857929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2958153630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1568603135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332259264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1372093215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1155120580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2492605128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390390993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33975251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834417560"/>
                    </a:ext>
                  </a:extLst>
                </a:gridCol>
              </a:tblGrid>
              <a:tr h="30008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2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u="none" strike="noStrike">
                          <a:effectLst/>
                        </a:rPr>
                        <a:t>3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4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1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5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extLst>
                  <a:ext uri="{0D108BD9-81ED-4DB2-BD59-A6C34878D82A}">
                    <a16:rowId xmlns:a16="http://schemas.microsoft.com/office/drawing/2014/main" val="706505559"/>
                  </a:ext>
                </a:extLst>
              </a:tr>
              <a:tr h="30008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1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u="none" strike="noStrike">
                          <a:effectLst/>
                        </a:rPr>
                        <a:t>5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2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3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4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extLst>
                  <a:ext uri="{0D108BD9-81ED-4DB2-BD59-A6C34878D82A}">
                    <a16:rowId xmlns:a16="http://schemas.microsoft.com/office/drawing/2014/main" val="1868112233"/>
                  </a:ext>
                </a:extLst>
              </a:tr>
              <a:tr h="30008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5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u="none" strike="noStrike">
                          <a:effectLst/>
                        </a:rPr>
                        <a:t>2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3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4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1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extLst>
                  <a:ext uri="{0D108BD9-81ED-4DB2-BD59-A6C34878D82A}">
                    <a16:rowId xmlns:a16="http://schemas.microsoft.com/office/drawing/2014/main" val="445690168"/>
                  </a:ext>
                </a:extLst>
              </a:tr>
              <a:tr h="30008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4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u="none" strike="noStrike">
                          <a:effectLst/>
                        </a:rPr>
                        <a:t>1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5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2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3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extLst>
                  <a:ext uri="{0D108BD9-81ED-4DB2-BD59-A6C34878D82A}">
                    <a16:rowId xmlns:a16="http://schemas.microsoft.com/office/drawing/2014/main" val="3801273793"/>
                  </a:ext>
                </a:extLst>
              </a:tr>
              <a:tr h="30008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3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u="none" strike="noStrike">
                          <a:effectLst/>
                        </a:rPr>
                        <a:t>4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1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5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2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>
                          <a:effectLst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u="none" strike="noStrike" dirty="0">
                          <a:effectLst/>
                        </a:rPr>
                        <a:t> 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89" marR="4689" marT="4689" marB="0" anchor="b"/>
                </a:tc>
                <a:extLst>
                  <a:ext uri="{0D108BD9-81ED-4DB2-BD59-A6C34878D82A}">
                    <a16:rowId xmlns:a16="http://schemas.microsoft.com/office/drawing/2014/main" val="2754774444"/>
                  </a:ext>
                </a:extLst>
              </a:tr>
            </a:tbl>
          </a:graphicData>
        </a:graphic>
      </p:graphicFrame>
      <p:sp>
        <p:nvSpPr>
          <p:cNvPr id="11" name="Textfeld 10">
            <a:extLst>
              <a:ext uri="{FF2B5EF4-FFF2-40B4-BE49-F238E27FC236}">
                <a16:creationId xmlns:a16="http://schemas.microsoft.com/office/drawing/2014/main" id="{6D07FD30-01C7-4DB9-90A5-C73A4822B0D8}"/>
              </a:ext>
            </a:extLst>
          </p:cNvPr>
          <p:cNvSpPr txBox="1"/>
          <p:nvPr/>
        </p:nvSpPr>
        <p:spPr>
          <a:xfrm>
            <a:off x="531738" y="3617801"/>
            <a:ext cx="10359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Eigenschaften:</a:t>
            </a:r>
          </a:p>
          <a:p>
            <a:endParaRPr lang="de-DE" b="1" dirty="0"/>
          </a:p>
          <a:p>
            <a:pPr marL="285750" indent="-285750">
              <a:buFontTx/>
              <a:buChar char="-"/>
            </a:pPr>
            <a:r>
              <a:rPr lang="de-DE" b="1" dirty="0"/>
              <a:t>In jeder Klangfarbe kommt eine 1er-, 2er-, 3er-, 4er- und 5er-Gruppe je einmal vor.</a:t>
            </a:r>
          </a:p>
          <a:p>
            <a:pPr marL="285750" indent="-285750">
              <a:buFontTx/>
              <a:buChar char="-"/>
            </a:pPr>
            <a:r>
              <a:rPr lang="de-DE" b="1" dirty="0"/>
              <a:t>In jedem Abschnitt kommt jede Klangarbe und jede Gruppengröße genau einmal dran.</a:t>
            </a:r>
          </a:p>
        </p:txBody>
      </p:sp>
      <p:pic>
        <p:nvPicPr>
          <p:cNvPr id="2" name="16partitur3">
            <a:hlinkClick r:id="" action="ppaction://media"/>
            <a:extLst>
              <a:ext uri="{FF2B5EF4-FFF2-40B4-BE49-F238E27FC236}">
                <a16:creationId xmlns:a16="http://schemas.microsoft.com/office/drawing/2014/main" id="{D9111D8B-EFC4-4358-89D8-D4D27E4A18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35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C5393244-9E28-4A70-97B8-9D8DD618A6D5}"/>
              </a:ext>
            </a:extLst>
          </p:cNvPr>
          <p:cNvSpPr txBox="1"/>
          <p:nvPr/>
        </p:nvSpPr>
        <p:spPr>
          <a:xfrm>
            <a:off x="384397" y="448464"/>
            <a:ext cx="3601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Das ganze Stück hat 5 solcher Teile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C8B2DDB-17FE-4407-8368-EC34EC62E7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960" y="219956"/>
            <a:ext cx="6765520" cy="6680088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798989" y="1864311"/>
            <a:ext cx="2334827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… in jeder Richtung kann man dies 25er-Quadrat lesen, man erhält immer wieder neue und andere Permutationen der Zahlen 1, 2, 3, 4 und 5.</a:t>
            </a:r>
          </a:p>
        </p:txBody>
      </p:sp>
      <p:pic>
        <p:nvPicPr>
          <p:cNvPr id="2" name="17permutationen">
            <a:hlinkClick r:id="" action="ppaction://media"/>
            <a:extLst>
              <a:ext uri="{FF2B5EF4-FFF2-40B4-BE49-F238E27FC236}">
                <a16:creationId xmlns:a16="http://schemas.microsoft.com/office/drawing/2014/main" id="{E29FB7F3-B39C-40FF-94FF-1F55EDD003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6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AC8B2DDB-17FE-4407-8368-EC34EC62E7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960" y="219956"/>
            <a:ext cx="6765520" cy="6680088"/>
          </a:xfrm>
          <a:prstGeom prst="rect">
            <a:avLst/>
          </a:prstGeom>
        </p:spPr>
      </p:pic>
      <p:sp>
        <p:nvSpPr>
          <p:cNvPr id="7" name="Pfeil: nach unten 6">
            <a:extLst>
              <a:ext uri="{FF2B5EF4-FFF2-40B4-BE49-F238E27FC236}">
                <a16:creationId xmlns:a16="http://schemas.microsoft.com/office/drawing/2014/main" id="{ABEAC590-D7F2-426B-A606-239EE8EC5D5F}"/>
              </a:ext>
            </a:extLst>
          </p:cNvPr>
          <p:cNvSpPr/>
          <p:nvPr/>
        </p:nvSpPr>
        <p:spPr>
          <a:xfrm>
            <a:off x="1566711" y="1560887"/>
            <a:ext cx="495057" cy="7222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59BF491-FB9B-4E43-AD02-F8C1F40DDED8}"/>
              </a:ext>
            </a:extLst>
          </p:cNvPr>
          <p:cNvSpPr txBox="1"/>
          <p:nvPr/>
        </p:nvSpPr>
        <p:spPr>
          <a:xfrm>
            <a:off x="658133" y="2782669"/>
            <a:ext cx="2591771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Wie wird eine solche Verteilung erzeugt</a:t>
            </a:r>
          </a:p>
          <a:p>
            <a:pPr algn="ctr"/>
            <a:r>
              <a:rPr lang="de-DE" dirty="0"/>
              <a:t>(bei der sich nichts wiederholt)?</a:t>
            </a:r>
          </a:p>
        </p:txBody>
      </p:sp>
      <p:sp>
        <p:nvSpPr>
          <p:cNvPr id="9" name="Pfeil: nach unten 8">
            <a:extLst>
              <a:ext uri="{FF2B5EF4-FFF2-40B4-BE49-F238E27FC236}">
                <a16:creationId xmlns:a16="http://schemas.microsoft.com/office/drawing/2014/main" id="{D5951840-4742-42F4-B85B-524AAC0AF352}"/>
              </a:ext>
            </a:extLst>
          </p:cNvPr>
          <p:cNvSpPr/>
          <p:nvPr/>
        </p:nvSpPr>
        <p:spPr>
          <a:xfrm>
            <a:off x="1566711" y="4304251"/>
            <a:ext cx="495057" cy="7222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FFB3566-3023-40C2-B370-52D1B865FF7C}"/>
              </a:ext>
            </a:extLst>
          </p:cNvPr>
          <p:cNvSpPr txBox="1"/>
          <p:nvPr/>
        </p:nvSpPr>
        <p:spPr>
          <a:xfrm>
            <a:off x="625129" y="5347706"/>
            <a:ext cx="2591771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Prinzip der Permutation der Zeilen oder Spalten in einem Einheitsquadrat.</a:t>
            </a:r>
          </a:p>
        </p:txBody>
      </p:sp>
      <p:sp>
        <p:nvSpPr>
          <p:cNvPr id="11" name="Gewitterblitz 10"/>
          <p:cNvSpPr/>
          <p:nvPr/>
        </p:nvSpPr>
        <p:spPr>
          <a:xfrm>
            <a:off x="346229" y="381740"/>
            <a:ext cx="932155" cy="967666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 rot="680917">
            <a:off x="4687409" y="2441359"/>
            <a:ext cx="5362558" cy="461665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b="1" dirty="0" err="1">
                <a:solidFill>
                  <a:srgbClr val="FF0000"/>
                </a:solidFill>
              </a:rPr>
              <a:t>Herleitung</a:t>
            </a:r>
            <a:r>
              <a:rPr lang="de-DE" sz="2400" b="1" dirty="0">
                <a:solidFill>
                  <a:srgbClr val="FF0000"/>
                </a:solidFill>
              </a:rPr>
              <a:t> dieser Tongemisch-Verteilung</a:t>
            </a:r>
          </a:p>
        </p:txBody>
      </p:sp>
      <p:pic>
        <p:nvPicPr>
          <p:cNvPr id="3" name="19konstruktionsidee">
            <a:hlinkClick r:id="" action="ppaction://media"/>
            <a:extLst>
              <a:ext uri="{FF2B5EF4-FFF2-40B4-BE49-F238E27FC236}">
                <a16:creationId xmlns:a16="http://schemas.microsoft.com/office/drawing/2014/main" id="{94B54B3A-23CB-4277-8B36-9F9D24D202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6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50BBD025-94FC-49A2-8381-A6F160112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417401"/>
              </p:ext>
            </p:extLst>
          </p:nvPr>
        </p:nvGraphicFramePr>
        <p:xfrm>
          <a:off x="1276552" y="989398"/>
          <a:ext cx="5461000" cy="22306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9900">
                  <a:extLst>
                    <a:ext uri="{9D8B030D-6E8A-4147-A177-3AD203B41FA5}">
                      <a16:colId xmlns:a16="http://schemas.microsoft.com/office/drawing/2014/main" val="1431316420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3673096362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543427433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449377027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164691255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134284045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3347489242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556736345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128448786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1661220361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42919756"/>
                    </a:ext>
                  </a:extLst>
                </a:gridCol>
              </a:tblGrid>
              <a:tr h="46011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1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2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3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</a:rPr>
                        <a:t>5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4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84047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5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1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2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4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3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23375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</a:rPr>
                        <a:t>4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</a:rPr>
                        <a:t>5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</a:rPr>
                        <a:t>1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3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2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76645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</a:rPr>
                        <a:t>3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</a:rPr>
                        <a:t>4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</a:rPr>
                        <a:t>5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</a:rPr>
                        <a:t>2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1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098348"/>
                  </a:ext>
                </a:extLst>
              </a:tr>
              <a:tr h="39895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</a:rPr>
                        <a:t>2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</a:rPr>
                        <a:t>3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</a:rPr>
                        <a:t>4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</a:rPr>
                        <a:t>1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5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853443"/>
                  </a:ext>
                </a:extLst>
              </a:tr>
            </a:tbl>
          </a:graphicData>
        </a:graphic>
      </p:graphicFrame>
      <p:sp>
        <p:nvSpPr>
          <p:cNvPr id="5" name="Pfeil: nach unten gekrümmt 4">
            <a:extLst>
              <a:ext uri="{FF2B5EF4-FFF2-40B4-BE49-F238E27FC236}">
                <a16:creationId xmlns:a16="http://schemas.microsoft.com/office/drawing/2014/main" id="{A4E57A23-570E-4D0E-BDF4-78D5CDDCB674}"/>
              </a:ext>
            </a:extLst>
          </p:cNvPr>
          <p:cNvSpPr/>
          <p:nvPr/>
        </p:nvSpPr>
        <p:spPr>
          <a:xfrm>
            <a:off x="2900454" y="547475"/>
            <a:ext cx="489233" cy="29121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D14A4E1A-AD0B-481D-955A-372BF8079EA1}"/>
              </a:ext>
            </a:extLst>
          </p:cNvPr>
          <p:cNvSpPr/>
          <p:nvPr/>
        </p:nvSpPr>
        <p:spPr>
          <a:xfrm>
            <a:off x="3750787" y="1986054"/>
            <a:ext cx="477585" cy="343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9C4F70F-C467-4DFA-BFFB-F46A78D72FC8}"/>
              </a:ext>
            </a:extLst>
          </p:cNvPr>
          <p:cNvSpPr txBox="1"/>
          <p:nvPr/>
        </p:nvSpPr>
        <p:spPr>
          <a:xfrm>
            <a:off x="1451101" y="3314478"/>
            <a:ext cx="2177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„Einheitsquadrat“</a:t>
            </a:r>
          </a:p>
        </p:txBody>
      </p: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107349D8-641E-48BB-9274-62AD6CD13F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160619"/>
              </p:ext>
            </p:extLst>
          </p:nvPr>
        </p:nvGraphicFramePr>
        <p:xfrm>
          <a:off x="7786759" y="943521"/>
          <a:ext cx="2349500" cy="228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9900">
                  <a:extLst>
                    <a:ext uri="{9D8B030D-6E8A-4147-A177-3AD203B41FA5}">
                      <a16:colId xmlns:a16="http://schemas.microsoft.com/office/drawing/2014/main" val="2154525990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466813248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1037144255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3956050879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222928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1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</a:rPr>
                        <a:t>2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</a:rPr>
                        <a:t>3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</a:rPr>
                        <a:t>5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4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81639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16131909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61847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9939545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455077760"/>
                  </a:ext>
                </a:extLst>
              </a:tr>
            </a:tbl>
          </a:graphicData>
        </a:graphic>
      </p:graphicFrame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FA0FE18A-DFB0-43BF-BDA9-9666EC22A8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974635"/>
              </p:ext>
            </p:extLst>
          </p:nvPr>
        </p:nvGraphicFramePr>
        <p:xfrm>
          <a:off x="7790643" y="3628479"/>
          <a:ext cx="2349500" cy="228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9900">
                  <a:extLst>
                    <a:ext uri="{9D8B030D-6E8A-4147-A177-3AD203B41FA5}">
                      <a16:colId xmlns:a16="http://schemas.microsoft.com/office/drawing/2014/main" val="2154525990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466813248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1037144255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3956050879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222928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81639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16131909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61847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9939545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455077760"/>
                  </a:ext>
                </a:extLst>
              </a:tr>
            </a:tbl>
          </a:graphicData>
        </a:graphic>
      </p:graphicFrame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C9744444-EA14-4424-ABA8-55C0396A61D4}"/>
              </a:ext>
            </a:extLst>
          </p:cNvPr>
          <p:cNvSpPr/>
          <p:nvPr/>
        </p:nvSpPr>
        <p:spPr>
          <a:xfrm>
            <a:off x="7023363" y="1008558"/>
            <a:ext cx="477585" cy="343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F92E6377-D79B-4ECB-A4C5-485973A3A51B}"/>
              </a:ext>
            </a:extLst>
          </p:cNvPr>
          <p:cNvSpPr/>
          <p:nvPr/>
        </p:nvSpPr>
        <p:spPr>
          <a:xfrm>
            <a:off x="7169938" y="3734284"/>
            <a:ext cx="477585" cy="343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321AB49-1F5C-4EC3-BA4F-54793CA5710B}"/>
              </a:ext>
            </a:extLst>
          </p:cNvPr>
          <p:cNvSpPr/>
          <p:nvPr/>
        </p:nvSpPr>
        <p:spPr>
          <a:xfrm>
            <a:off x="10311509" y="693080"/>
            <a:ext cx="8739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E1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2170854-F73F-4A1C-8C86-D7947DC4F271}"/>
              </a:ext>
            </a:extLst>
          </p:cNvPr>
          <p:cNvSpPr/>
          <p:nvPr/>
        </p:nvSpPr>
        <p:spPr>
          <a:xfrm>
            <a:off x="10399843" y="3429000"/>
            <a:ext cx="8739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E2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0EAC77F-6B14-4D43-ABE5-E3103E034F9E}"/>
              </a:ext>
            </a:extLst>
          </p:cNvPr>
          <p:cNvSpPr txBox="1"/>
          <p:nvPr/>
        </p:nvSpPr>
        <p:spPr>
          <a:xfrm>
            <a:off x="4175743" y="4763942"/>
            <a:ext cx="3067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/>
              <a:t>Tongemischgruppen</a:t>
            </a:r>
            <a:r>
              <a:rPr lang="de-DE" sz="2000" b="1" dirty="0"/>
              <a:t>-Größe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858DE4D-0C14-45BB-8CD4-CE80BE3A0CA1}"/>
              </a:ext>
            </a:extLst>
          </p:cNvPr>
          <p:cNvSpPr txBox="1"/>
          <p:nvPr/>
        </p:nvSpPr>
        <p:spPr>
          <a:xfrm>
            <a:off x="4560175" y="3335638"/>
            <a:ext cx="2177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„Gruppenquadrat“</a:t>
            </a:r>
          </a:p>
        </p:txBody>
      </p:sp>
      <p:sp>
        <p:nvSpPr>
          <p:cNvPr id="15" name="Gewitterblitz 14"/>
          <p:cNvSpPr/>
          <p:nvPr/>
        </p:nvSpPr>
        <p:spPr>
          <a:xfrm>
            <a:off x="346229" y="381740"/>
            <a:ext cx="932155" cy="967666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1829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50BBD025-94FC-49A2-8381-A6F160112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766068"/>
              </p:ext>
            </p:extLst>
          </p:nvPr>
        </p:nvGraphicFramePr>
        <p:xfrm>
          <a:off x="1303732" y="943521"/>
          <a:ext cx="5461000" cy="22306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9900">
                  <a:extLst>
                    <a:ext uri="{9D8B030D-6E8A-4147-A177-3AD203B41FA5}">
                      <a16:colId xmlns:a16="http://schemas.microsoft.com/office/drawing/2014/main" val="1431316420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3673096362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543427433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449377027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164691255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134284045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3347489242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556736345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128448786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1661220361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42919756"/>
                    </a:ext>
                  </a:extLst>
                </a:gridCol>
              </a:tblGrid>
              <a:tr h="46011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1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2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3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</a:rPr>
                        <a:t>5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4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84047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5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1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2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4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3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23375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4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5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1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3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2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76645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3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4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5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2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1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098348"/>
                  </a:ext>
                </a:extLst>
              </a:tr>
              <a:tr h="39895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</a:rPr>
                        <a:t>2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</a:rPr>
                        <a:t>3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</a:rPr>
                        <a:t>4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</a:rPr>
                        <a:t>1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5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853443"/>
                  </a:ext>
                </a:extLst>
              </a:tr>
            </a:tbl>
          </a:graphicData>
        </a:graphic>
      </p:graphicFrame>
      <p:sp>
        <p:nvSpPr>
          <p:cNvPr id="5" name="Pfeil: nach unten gekrümmt 4">
            <a:extLst>
              <a:ext uri="{FF2B5EF4-FFF2-40B4-BE49-F238E27FC236}">
                <a16:creationId xmlns:a16="http://schemas.microsoft.com/office/drawing/2014/main" id="{A4E57A23-570E-4D0E-BDF4-78D5CDDCB674}"/>
              </a:ext>
            </a:extLst>
          </p:cNvPr>
          <p:cNvSpPr/>
          <p:nvPr/>
        </p:nvSpPr>
        <p:spPr>
          <a:xfrm>
            <a:off x="2900454" y="547475"/>
            <a:ext cx="489233" cy="29121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D14A4E1A-AD0B-481D-955A-372BF8079EA1}"/>
              </a:ext>
            </a:extLst>
          </p:cNvPr>
          <p:cNvSpPr/>
          <p:nvPr/>
        </p:nvSpPr>
        <p:spPr>
          <a:xfrm>
            <a:off x="3750787" y="1986054"/>
            <a:ext cx="477585" cy="343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9C4F70F-C467-4DFA-BFFB-F46A78D72FC8}"/>
              </a:ext>
            </a:extLst>
          </p:cNvPr>
          <p:cNvSpPr txBox="1"/>
          <p:nvPr/>
        </p:nvSpPr>
        <p:spPr>
          <a:xfrm>
            <a:off x="1451101" y="3314478"/>
            <a:ext cx="2177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„Einheitsquadrat“</a:t>
            </a:r>
          </a:p>
        </p:txBody>
      </p: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107349D8-641E-48BB-9274-62AD6CD13F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475478"/>
              </p:ext>
            </p:extLst>
          </p:nvPr>
        </p:nvGraphicFramePr>
        <p:xfrm>
          <a:off x="7786759" y="943521"/>
          <a:ext cx="2349500" cy="228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9900">
                  <a:extLst>
                    <a:ext uri="{9D8B030D-6E8A-4147-A177-3AD203B41FA5}">
                      <a16:colId xmlns:a16="http://schemas.microsoft.com/office/drawing/2014/main" val="2154525990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466813248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1037144255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3956050879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222928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81639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16131909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61847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9939545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455077760"/>
                  </a:ext>
                </a:extLst>
              </a:tr>
            </a:tbl>
          </a:graphicData>
        </a:graphic>
      </p:graphicFrame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FA0FE18A-DFB0-43BF-BDA9-9666EC22A8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148948"/>
              </p:ext>
            </p:extLst>
          </p:nvPr>
        </p:nvGraphicFramePr>
        <p:xfrm>
          <a:off x="7790643" y="3628479"/>
          <a:ext cx="2349500" cy="228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9900">
                  <a:extLst>
                    <a:ext uri="{9D8B030D-6E8A-4147-A177-3AD203B41FA5}">
                      <a16:colId xmlns:a16="http://schemas.microsoft.com/office/drawing/2014/main" val="2154525990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466813248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1037144255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3956050879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222928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81639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16131909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61847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9939545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455077760"/>
                  </a:ext>
                </a:extLst>
              </a:tr>
            </a:tbl>
          </a:graphicData>
        </a:graphic>
      </p:graphicFrame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C9744444-EA14-4424-ABA8-55C0396A61D4}"/>
              </a:ext>
            </a:extLst>
          </p:cNvPr>
          <p:cNvSpPr/>
          <p:nvPr/>
        </p:nvSpPr>
        <p:spPr>
          <a:xfrm>
            <a:off x="7023363" y="1008558"/>
            <a:ext cx="477585" cy="343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F92E6377-D79B-4ECB-A4C5-485973A3A51B}"/>
              </a:ext>
            </a:extLst>
          </p:cNvPr>
          <p:cNvSpPr/>
          <p:nvPr/>
        </p:nvSpPr>
        <p:spPr>
          <a:xfrm>
            <a:off x="7169938" y="3734284"/>
            <a:ext cx="477585" cy="343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F62F7CC-E970-4C1F-B174-507DAA3FDC3B}"/>
              </a:ext>
            </a:extLst>
          </p:cNvPr>
          <p:cNvSpPr/>
          <p:nvPr/>
        </p:nvSpPr>
        <p:spPr>
          <a:xfrm>
            <a:off x="10311509" y="693080"/>
            <a:ext cx="8739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E3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567FFD1-5904-4969-9218-3FC54A174376}"/>
              </a:ext>
            </a:extLst>
          </p:cNvPr>
          <p:cNvSpPr/>
          <p:nvPr/>
        </p:nvSpPr>
        <p:spPr>
          <a:xfrm>
            <a:off x="10399843" y="3429000"/>
            <a:ext cx="8739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E4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11C7243-57D1-4FE2-A1DA-8B296B2E8472}"/>
              </a:ext>
            </a:extLst>
          </p:cNvPr>
          <p:cNvSpPr txBox="1"/>
          <p:nvPr/>
        </p:nvSpPr>
        <p:spPr>
          <a:xfrm>
            <a:off x="4175743" y="4763942"/>
            <a:ext cx="3067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/>
              <a:t>Tongemischgruppen</a:t>
            </a:r>
            <a:r>
              <a:rPr lang="de-DE" sz="2000" b="1" dirty="0"/>
              <a:t>-Größe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A9FD883-335A-42A6-B216-79CE1D6DD29F}"/>
              </a:ext>
            </a:extLst>
          </p:cNvPr>
          <p:cNvSpPr txBox="1"/>
          <p:nvPr/>
        </p:nvSpPr>
        <p:spPr>
          <a:xfrm>
            <a:off x="4560175" y="3335638"/>
            <a:ext cx="2177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„Gruppenquadrat“</a:t>
            </a:r>
          </a:p>
        </p:txBody>
      </p:sp>
      <p:sp>
        <p:nvSpPr>
          <p:cNvPr id="18" name="Gewitterblitz 17"/>
          <p:cNvSpPr/>
          <p:nvPr/>
        </p:nvSpPr>
        <p:spPr>
          <a:xfrm>
            <a:off x="346229" y="381740"/>
            <a:ext cx="932155" cy="967666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3840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50BBD025-94FC-49A2-8381-A6F160112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078721"/>
              </p:ext>
            </p:extLst>
          </p:nvPr>
        </p:nvGraphicFramePr>
        <p:xfrm>
          <a:off x="1303732" y="943521"/>
          <a:ext cx="5461000" cy="22306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9900">
                  <a:extLst>
                    <a:ext uri="{9D8B030D-6E8A-4147-A177-3AD203B41FA5}">
                      <a16:colId xmlns:a16="http://schemas.microsoft.com/office/drawing/2014/main" val="1431316420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3673096362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543427433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449377027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164691255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134284045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3347489242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556736345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128448786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1661220361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42919756"/>
                    </a:ext>
                  </a:extLst>
                </a:gridCol>
              </a:tblGrid>
              <a:tr h="46011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1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2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3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</a:rPr>
                        <a:t>5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4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84047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5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1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2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4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3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23375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4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5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1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3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2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76645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3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4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5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2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1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098348"/>
                  </a:ext>
                </a:extLst>
              </a:tr>
              <a:tr h="39895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2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3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4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1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5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853443"/>
                  </a:ext>
                </a:extLst>
              </a:tr>
            </a:tbl>
          </a:graphicData>
        </a:graphic>
      </p:graphicFrame>
      <p:sp>
        <p:nvSpPr>
          <p:cNvPr id="5" name="Pfeil: nach unten gekrümmt 4">
            <a:extLst>
              <a:ext uri="{FF2B5EF4-FFF2-40B4-BE49-F238E27FC236}">
                <a16:creationId xmlns:a16="http://schemas.microsoft.com/office/drawing/2014/main" id="{A4E57A23-570E-4D0E-BDF4-78D5CDDCB674}"/>
              </a:ext>
            </a:extLst>
          </p:cNvPr>
          <p:cNvSpPr/>
          <p:nvPr/>
        </p:nvSpPr>
        <p:spPr>
          <a:xfrm>
            <a:off x="2900454" y="547475"/>
            <a:ext cx="489233" cy="29121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D14A4E1A-AD0B-481D-955A-372BF8079EA1}"/>
              </a:ext>
            </a:extLst>
          </p:cNvPr>
          <p:cNvSpPr/>
          <p:nvPr/>
        </p:nvSpPr>
        <p:spPr>
          <a:xfrm>
            <a:off x="3750787" y="1986054"/>
            <a:ext cx="477585" cy="343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9C4F70F-C467-4DFA-BFFB-F46A78D72FC8}"/>
              </a:ext>
            </a:extLst>
          </p:cNvPr>
          <p:cNvSpPr txBox="1"/>
          <p:nvPr/>
        </p:nvSpPr>
        <p:spPr>
          <a:xfrm>
            <a:off x="1451101" y="3314478"/>
            <a:ext cx="2177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„Einheitsquadrat“</a:t>
            </a:r>
          </a:p>
        </p:txBody>
      </p: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107349D8-641E-48BB-9274-62AD6CD13F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96660"/>
              </p:ext>
            </p:extLst>
          </p:nvPr>
        </p:nvGraphicFramePr>
        <p:xfrm>
          <a:off x="7786759" y="943521"/>
          <a:ext cx="2349500" cy="228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9900">
                  <a:extLst>
                    <a:ext uri="{9D8B030D-6E8A-4147-A177-3AD203B41FA5}">
                      <a16:colId xmlns:a16="http://schemas.microsoft.com/office/drawing/2014/main" val="2154525990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466813248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1037144255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3956050879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222928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81639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16131909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61847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9939545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455077760"/>
                  </a:ext>
                </a:extLst>
              </a:tr>
            </a:tbl>
          </a:graphicData>
        </a:graphic>
      </p:graphicFrame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C9744444-EA14-4424-ABA8-55C0396A61D4}"/>
              </a:ext>
            </a:extLst>
          </p:cNvPr>
          <p:cNvSpPr/>
          <p:nvPr/>
        </p:nvSpPr>
        <p:spPr>
          <a:xfrm>
            <a:off x="7023363" y="1008558"/>
            <a:ext cx="477585" cy="343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2160FA8-9C9B-4B84-A568-91BDAEC37713}"/>
              </a:ext>
            </a:extLst>
          </p:cNvPr>
          <p:cNvSpPr/>
          <p:nvPr/>
        </p:nvSpPr>
        <p:spPr>
          <a:xfrm>
            <a:off x="10311509" y="693080"/>
            <a:ext cx="8739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E5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E8947AD-273F-462D-AF4E-B52ECBBB0C1E}"/>
              </a:ext>
            </a:extLst>
          </p:cNvPr>
          <p:cNvSpPr txBox="1"/>
          <p:nvPr/>
        </p:nvSpPr>
        <p:spPr>
          <a:xfrm>
            <a:off x="4175743" y="4763942"/>
            <a:ext cx="3067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/>
              <a:t>Tongemischgruppen</a:t>
            </a:r>
            <a:r>
              <a:rPr lang="de-DE" sz="2000" b="1" dirty="0"/>
              <a:t>-Größe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5079D85-4115-4938-B411-860F2FEB13DF}"/>
              </a:ext>
            </a:extLst>
          </p:cNvPr>
          <p:cNvSpPr txBox="1"/>
          <p:nvPr/>
        </p:nvSpPr>
        <p:spPr>
          <a:xfrm>
            <a:off x="4560175" y="3335638"/>
            <a:ext cx="2177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„Gruppenquadrat“</a:t>
            </a:r>
          </a:p>
        </p:txBody>
      </p:sp>
      <p:sp>
        <p:nvSpPr>
          <p:cNvPr id="11" name="Gewitterblitz 10"/>
          <p:cNvSpPr/>
          <p:nvPr/>
        </p:nvSpPr>
        <p:spPr>
          <a:xfrm>
            <a:off x="346229" y="381740"/>
            <a:ext cx="932155" cy="967666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47705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50BBD025-94FC-49A2-8381-A6F160112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3521738"/>
              </p:ext>
            </p:extLst>
          </p:nvPr>
        </p:nvGraphicFramePr>
        <p:xfrm>
          <a:off x="1303732" y="943521"/>
          <a:ext cx="5461000" cy="22306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9900">
                  <a:extLst>
                    <a:ext uri="{9D8B030D-6E8A-4147-A177-3AD203B41FA5}">
                      <a16:colId xmlns:a16="http://schemas.microsoft.com/office/drawing/2014/main" val="1431316420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3673096362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543427433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449377027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164691255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134284045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3347489242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556736345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128448786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1661220361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42919756"/>
                    </a:ext>
                  </a:extLst>
                </a:gridCol>
              </a:tblGrid>
              <a:tr h="46011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1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2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3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4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5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84047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23375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76645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3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4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5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2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1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098348"/>
                  </a:ext>
                </a:extLst>
              </a:tr>
              <a:tr h="39895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de-DE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2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3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4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5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853443"/>
                  </a:ext>
                </a:extLst>
              </a:tr>
            </a:tbl>
          </a:graphicData>
        </a:graphic>
      </p:graphicFrame>
      <p:sp>
        <p:nvSpPr>
          <p:cNvPr id="5" name="Pfeil: nach unten gekrümmt 4">
            <a:extLst>
              <a:ext uri="{FF2B5EF4-FFF2-40B4-BE49-F238E27FC236}">
                <a16:creationId xmlns:a16="http://schemas.microsoft.com/office/drawing/2014/main" id="{A4E57A23-570E-4D0E-BDF4-78D5CDDCB674}"/>
              </a:ext>
            </a:extLst>
          </p:cNvPr>
          <p:cNvSpPr/>
          <p:nvPr/>
        </p:nvSpPr>
        <p:spPr>
          <a:xfrm rot="15890672">
            <a:off x="654879" y="1767647"/>
            <a:ext cx="489233" cy="29121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D14A4E1A-AD0B-481D-955A-372BF8079EA1}"/>
              </a:ext>
            </a:extLst>
          </p:cNvPr>
          <p:cNvSpPr/>
          <p:nvPr/>
        </p:nvSpPr>
        <p:spPr>
          <a:xfrm>
            <a:off x="3750787" y="1986054"/>
            <a:ext cx="477585" cy="343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9C4F70F-C467-4DFA-BFFB-F46A78D72FC8}"/>
              </a:ext>
            </a:extLst>
          </p:cNvPr>
          <p:cNvSpPr txBox="1"/>
          <p:nvPr/>
        </p:nvSpPr>
        <p:spPr>
          <a:xfrm>
            <a:off x="1451101" y="3314478"/>
            <a:ext cx="2177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„Einheitsquadrat“</a:t>
            </a:r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C9744444-EA14-4424-ABA8-55C0396A61D4}"/>
              </a:ext>
            </a:extLst>
          </p:cNvPr>
          <p:cNvSpPr/>
          <p:nvPr/>
        </p:nvSpPr>
        <p:spPr>
          <a:xfrm>
            <a:off x="7023363" y="1008558"/>
            <a:ext cx="477585" cy="343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2BC8524-B0C9-498F-B779-0E5F53975F73}"/>
              </a:ext>
            </a:extLst>
          </p:cNvPr>
          <p:cNvSpPr txBox="1"/>
          <p:nvPr/>
        </p:nvSpPr>
        <p:spPr>
          <a:xfrm>
            <a:off x="3686510" y="4746469"/>
            <a:ext cx="3213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Zuordnung von Klangfarben zu den Gruppen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8E64503-618F-4FCE-AEBB-407D80D9BEDA}"/>
              </a:ext>
            </a:extLst>
          </p:cNvPr>
          <p:cNvSpPr/>
          <p:nvPr/>
        </p:nvSpPr>
        <p:spPr>
          <a:xfrm>
            <a:off x="10952171" y="718707"/>
            <a:ext cx="8739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E5</a:t>
            </a:r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76A0B091-50E6-4EB3-9AA8-1397AFDB52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38263"/>
              </p:ext>
            </p:extLst>
          </p:nvPr>
        </p:nvGraphicFramePr>
        <p:xfrm>
          <a:off x="7756586" y="943521"/>
          <a:ext cx="2857500" cy="228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9900">
                  <a:extLst>
                    <a:ext uri="{9D8B030D-6E8A-4147-A177-3AD203B41FA5}">
                      <a16:colId xmlns:a16="http://schemas.microsoft.com/office/drawing/2014/main" val="1009026574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6495590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3022283447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3608529663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941708619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1388134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1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2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</a:rPr>
                        <a:t>3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</a:rPr>
                        <a:t>5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4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46316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47913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5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93584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</a:rPr>
                        <a:t>3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</a:rPr>
                        <a:t>4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</a:rPr>
                        <a:t>5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2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1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58779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</a:rPr>
                        <a:t>2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</a:rPr>
                        <a:t>3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</a:rPr>
                        <a:t>4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</a:rPr>
                        <a:t>1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5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1102660"/>
                  </a:ext>
                </a:extLst>
              </a:tr>
            </a:tbl>
          </a:graphicData>
        </a:graphic>
      </p:graphicFrame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07267F62-312B-4A97-A69B-C214109727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473987"/>
              </p:ext>
            </p:extLst>
          </p:nvPr>
        </p:nvGraphicFramePr>
        <p:xfrm>
          <a:off x="7823968" y="3747875"/>
          <a:ext cx="2857500" cy="228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9900">
                  <a:extLst>
                    <a:ext uri="{9D8B030D-6E8A-4147-A177-3AD203B41FA5}">
                      <a16:colId xmlns:a16="http://schemas.microsoft.com/office/drawing/2014/main" val="4151623882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4060246924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210462382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857551283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86634271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93776026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4221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87409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05226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26516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4763" marR="4763" marT="4763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662683"/>
                  </a:ext>
                </a:extLst>
              </a:tr>
            </a:tbl>
          </a:graphicData>
        </a:graphic>
      </p:graphicFrame>
      <p:sp>
        <p:nvSpPr>
          <p:cNvPr id="16" name="Rechteck 15">
            <a:extLst>
              <a:ext uri="{FF2B5EF4-FFF2-40B4-BE49-F238E27FC236}">
                <a16:creationId xmlns:a16="http://schemas.microsoft.com/office/drawing/2014/main" id="{1A0C920D-EDA2-4E7B-AEDD-0DEE19313169}"/>
              </a:ext>
            </a:extLst>
          </p:cNvPr>
          <p:cNvSpPr/>
          <p:nvPr/>
        </p:nvSpPr>
        <p:spPr>
          <a:xfrm>
            <a:off x="11116220" y="3561889"/>
            <a:ext cx="8739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E4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B111A63-A3C9-4C81-B937-768502EEBFD0}"/>
              </a:ext>
            </a:extLst>
          </p:cNvPr>
          <p:cNvSpPr txBox="1"/>
          <p:nvPr/>
        </p:nvSpPr>
        <p:spPr>
          <a:xfrm>
            <a:off x="4560175" y="3335638"/>
            <a:ext cx="2339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„Klangfarbenquadrat“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7CA5BAF-A4E2-4D5A-B673-B0B1925DE950}"/>
              </a:ext>
            </a:extLst>
          </p:cNvPr>
          <p:cNvSpPr/>
          <p:nvPr/>
        </p:nvSpPr>
        <p:spPr>
          <a:xfrm>
            <a:off x="7756585" y="693080"/>
            <a:ext cx="3931801" cy="25859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Gewitterblitz 13"/>
          <p:cNvSpPr/>
          <p:nvPr/>
        </p:nvSpPr>
        <p:spPr>
          <a:xfrm>
            <a:off x="346229" y="381740"/>
            <a:ext cx="932155" cy="967666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52047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C8E64503-618F-4FCE-AEBB-407D80D9BEDA}"/>
              </a:ext>
            </a:extLst>
          </p:cNvPr>
          <p:cNvSpPr/>
          <p:nvPr/>
        </p:nvSpPr>
        <p:spPr>
          <a:xfrm>
            <a:off x="328824" y="219670"/>
            <a:ext cx="8739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E5</a:t>
            </a:r>
          </a:p>
        </p:txBody>
      </p:sp>
      <p:sp>
        <p:nvSpPr>
          <p:cNvPr id="8" name="Pfeil: nach unten 7">
            <a:extLst>
              <a:ext uri="{FF2B5EF4-FFF2-40B4-BE49-F238E27FC236}">
                <a16:creationId xmlns:a16="http://schemas.microsoft.com/office/drawing/2014/main" id="{BA93C0AB-FCED-4D07-878C-53F19E5FEF3A}"/>
              </a:ext>
            </a:extLst>
          </p:cNvPr>
          <p:cNvSpPr/>
          <p:nvPr/>
        </p:nvSpPr>
        <p:spPr>
          <a:xfrm>
            <a:off x="2591771" y="3034410"/>
            <a:ext cx="337804" cy="4368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18C46BBB-2AC3-4CCA-8F44-8ABEE1580A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897482"/>
              </p:ext>
            </p:extLst>
          </p:nvPr>
        </p:nvGraphicFramePr>
        <p:xfrm>
          <a:off x="1024575" y="4281619"/>
          <a:ext cx="10515603" cy="1500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2607">
                  <a:extLst>
                    <a:ext uri="{9D8B030D-6E8A-4147-A177-3AD203B41FA5}">
                      <a16:colId xmlns:a16="http://schemas.microsoft.com/office/drawing/2014/main" val="2411460296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1686308255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3526354755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868923246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3436979048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3997123535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412405183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2509618447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3376466739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1908244082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2002662490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797748712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2266681470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1853926036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2257780275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3454105904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1194083213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1355783738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2834315180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3544291600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3661831421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1519027123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1807469115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907570850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3506532577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2983189795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106426325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3397430784"/>
                    </a:ext>
                  </a:extLst>
                </a:gridCol>
                <a:gridCol w="362607">
                  <a:extLst>
                    <a:ext uri="{9D8B030D-6E8A-4147-A177-3AD203B41FA5}">
                      <a16:colId xmlns:a16="http://schemas.microsoft.com/office/drawing/2014/main" val="2959413134"/>
                    </a:ext>
                  </a:extLst>
                </a:gridCol>
              </a:tblGrid>
              <a:tr h="30008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2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3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4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1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5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945098"/>
                  </a:ext>
                </a:extLst>
              </a:tr>
              <a:tr h="30008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1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5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2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3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4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353007"/>
                  </a:ext>
                </a:extLst>
              </a:tr>
              <a:tr h="30008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5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2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3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4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1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492181"/>
                  </a:ext>
                </a:extLst>
              </a:tr>
              <a:tr h="30008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4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1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5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2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  <a:latin typeface="+mn-lt"/>
                        </a:rPr>
                        <a:t>3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063295"/>
                  </a:ext>
                </a:extLst>
              </a:tr>
              <a:tr h="30008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3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4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1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5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2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689" marR="4689" marT="468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792941"/>
                  </a:ext>
                </a:extLst>
              </a:tr>
            </a:tbl>
          </a:graphicData>
        </a:graphic>
      </p:graphicFrame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50B8CE5F-2D14-4701-A3CD-7D2C3A86AA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075663"/>
              </p:ext>
            </p:extLst>
          </p:nvPr>
        </p:nvGraphicFramePr>
        <p:xfrm>
          <a:off x="1648048" y="414530"/>
          <a:ext cx="2349500" cy="228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9900">
                  <a:extLst>
                    <a:ext uri="{9D8B030D-6E8A-4147-A177-3AD203B41FA5}">
                      <a16:colId xmlns:a16="http://schemas.microsoft.com/office/drawing/2014/main" val="2154525990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466813248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1037144255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3956050879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222928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81639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416131909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61847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9939545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455077760"/>
                  </a:ext>
                </a:extLst>
              </a:tr>
            </a:tbl>
          </a:graphicData>
        </a:graphic>
      </p:graphicFrame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6FAF984E-93AD-475B-9DDE-0E0B26C365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0801643"/>
              </p:ext>
            </p:extLst>
          </p:nvPr>
        </p:nvGraphicFramePr>
        <p:xfrm>
          <a:off x="4158764" y="435926"/>
          <a:ext cx="523896" cy="22646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3896">
                  <a:extLst>
                    <a:ext uri="{9D8B030D-6E8A-4147-A177-3AD203B41FA5}">
                      <a16:colId xmlns:a16="http://schemas.microsoft.com/office/drawing/2014/main" val="2352343481"/>
                    </a:ext>
                  </a:extLst>
                </a:gridCol>
              </a:tblGrid>
              <a:tr h="452921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</a:rPr>
                        <a:t>5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5774883"/>
                  </a:ext>
                </a:extLst>
              </a:tr>
              <a:tr h="452921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</a:rPr>
                        <a:t>3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883416"/>
                  </a:ext>
                </a:extLst>
              </a:tr>
              <a:tr h="452921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</a:rPr>
                        <a:t>4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123339"/>
                  </a:ext>
                </a:extLst>
              </a:tr>
              <a:tr h="452921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</a:rPr>
                        <a:t>2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310980"/>
                  </a:ext>
                </a:extLst>
              </a:tr>
              <a:tr h="452921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1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85202"/>
                  </a:ext>
                </a:extLst>
              </a:tr>
            </a:tbl>
          </a:graphicData>
        </a:graphic>
      </p:graphicFrame>
      <p:graphicFrame>
        <p:nvGraphicFramePr>
          <p:cNvPr id="14" name="Tabelle 13">
            <a:extLst>
              <a:ext uri="{FF2B5EF4-FFF2-40B4-BE49-F238E27FC236}">
                <a16:creationId xmlns:a16="http://schemas.microsoft.com/office/drawing/2014/main" id="{7CE7C9A1-6633-4E8C-8214-457A5D2809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527150"/>
              </p:ext>
            </p:extLst>
          </p:nvPr>
        </p:nvGraphicFramePr>
        <p:xfrm>
          <a:off x="508441" y="4258059"/>
          <a:ext cx="368300" cy="1524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8300">
                  <a:extLst>
                    <a:ext uri="{9D8B030D-6E8A-4147-A177-3AD203B41FA5}">
                      <a16:colId xmlns:a16="http://schemas.microsoft.com/office/drawing/2014/main" val="903574556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5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840864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</a:rPr>
                        <a:t>4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9599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</a:rPr>
                        <a:t>3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16209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>
                          <a:effectLst/>
                        </a:rPr>
                        <a:t>2</a:t>
                      </a:r>
                      <a:endParaRPr lang="de-DE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51316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u="none" strike="noStrike" dirty="0">
                          <a:effectLst/>
                        </a:rPr>
                        <a:t>1</a:t>
                      </a:r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693991"/>
                  </a:ext>
                </a:extLst>
              </a:tr>
            </a:tbl>
          </a:graphicData>
        </a:graphic>
      </p:graphicFrame>
      <p:sp>
        <p:nvSpPr>
          <p:cNvPr id="18" name="Textfeld 17">
            <a:extLst>
              <a:ext uri="{FF2B5EF4-FFF2-40B4-BE49-F238E27FC236}">
                <a16:creationId xmlns:a16="http://schemas.microsoft.com/office/drawing/2014/main" id="{C69AD652-FA6B-4CA5-828A-65318B45A7D7}"/>
              </a:ext>
            </a:extLst>
          </p:cNvPr>
          <p:cNvSpPr txBox="1"/>
          <p:nvPr/>
        </p:nvSpPr>
        <p:spPr>
          <a:xfrm>
            <a:off x="4243904" y="3326792"/>
            <a:ext cx="4407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„Partitur“ von Teil 1 der Studie II: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513B58F-A58A-4399-9CAB-3AD2A60C0368}"/>
              </a:ext>
            </a:extLst>
          </p:cNvPr>
          <p:cNvSpPr/>
          <p:nvPr/>
        </p:nvSpPr>
        <p:spPr>
          <a:xfrm>
            <a:off x="328824" y="4018701"/>
            <a:ext cx="11505958" cy="202682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534B5D1-F542-451C-A37D-30E8E07C61BE}"/>
              </a:ext>
            </a:extLst>
          </p:cNvPr>
          <p:cNvSpPr/>
          <p:nvPr/>
        </p:nvSpPr>
        <p:spPr>
          <a:xfrm>
            <a:off x="1024575" y="218219"/>
            <a:ext cx="3931801" cy="25859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Gewitterblitz 10"/>
          <p:cNvSpPr/>
          <p:nvPr/>
        </p:nvSpPr>
        <p:spPr>
          <a:xfrm rot="5780647">
            <a:off x="6516210" y="301841"/>
            <a:ext cx="932155" cy="967666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89028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490439F7-64F8-40D2-A99A-E663C438AECC}"/>
              </a:ext>
            </a:extLst>
          </p:cNvPr>
          <p:cNvSpPr/>
          <p:nvPr/>
        </p:nvSpPr>
        <p:spPr>
          <a:xfrm>
            <a:off x="2106440" y="2244524"/>
            <a:ext cx="838685" cy="3494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B44AD48-0BFE-4353-89CD-071A5209A8AB}"/>
              </a:ext>
            </a:extLst>
          </p:cNvPr>
          <p:cNvSpPr txBox="1"/>
          <p:nvPr/>
        </p:nvSpPr>
        <p:spPr>
          <a:xfrm>
            <a:off x="3162542" y="1281325"/>
            <a:ext cx="3827651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Und nun dieselbe Prozedur für</a:t>
            </a:r>
          </a:p>
          <a:p>
            <a:endParaRPr lang="de-DE" dirty="0"/>
          </a:p>
          <a:p>
            <a:r>
              <a:rPr lang="de-DE" sz="2400" dirty="0"/>
              <a:t>Dauern der Tongemische </a:t>
            </a:r>
          </a:p>
          <a:p>
            <a:r>
              <a:rPr lang="de-DE" sz="2400" dirty="0"/>
              <a:t>und</a:t>
            </a:r>
          </a:p>
          <a:p>
            <a:r>
              <a:rPr lang="de-DE" sz="2400" dirty="0"/>
              <a:t>Lautstärken der Tongemische</a:t>
            </a:r>
          </a:p>
        </p:txBody>
      </p:sp>
      <p:sp>
        <p:nvSpPr>
          <p:cNvPr id="6" name="Gewitterblitz 5"/>
          <p:cNvSpPr/>
          <p:nvPr/>
        </p:nvSpPr>
        <p:spPr>
          <a:xfrm>
            <a:off x="346229" y="381740"/>
            <a:ext cx="932155" cy="967666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095130" y="4429957"/>
            <a:ext cx="708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Auf der nächsten Folie: „Analytisches Hören“ der Studie II mit der Partitur.</a:t>
            </a:r>
          </a:p>
        </p:txBody>
      </p:sp>
      <p:pic>
        <p:nvPicPr>
          <p:cNvPr id="8" name="21schluss">
            <a:hlinkClick r:id="" action="ppaction://media"/>
            <a:extLst>
              <a:ext uri="{FF2B5EF4-FFF2-40B4-BE49-F238E27FC236}">
                <a16:creationId xmlns:a16="http://schemas.microsoft.com/office/drawing/2014/main" id="{11AB363D-0029-4A30-80B7-5465996F9A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0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781425" y="3086100"/>
            <a:ext cx="36607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Music </a:t>
            </a:r>
            <a:r>
              <a:rPr lang="de-DE" b="1" dirty="0" err="1"/>
              <a:t>for</a:t>
            </a:r>
            <a:r>
              <a:rPr lang="de-DE" b="1" dirty="0"/>
              <a:t> Tape   Elektronische Musik</a:t>
            </a:r>
          </a:p>
          <a:p>
            <a:endParaRPr lang="de-DE" b="1" dirty="0"/>
          </a:p>
          <a:p>
            <a:endParaRPr lang="de-DE" b="1" dirty="0"/>
          </a:p>
          <a:p>
            <a:pPr algn="ctr"/>
            <a:r>
              <a:rPr lang="de-DE" b="1" dirty="0" err="1"/>
              <a:t>Musique</a:t>
            </a:r>
            <a:r>
              <a:rPr lang="de-DE" b="1" dirty="0"/>
              <a:t> </a:t>
            </a:r>
            <a:r>
              <a:rPr lang="de-DE" b="1" dirty="0" err="1"/>
              <a:t>Concrète</a:t>
            </a:r>
            <a:endParaRPr lang="de-DE" b="1" dirty="0"/>
          </a:p>
        </p:txBody>
      </p:sp>
      <p:sp>
        <p:nvSpPr>
          <p:cNvPr id="3" name="Rechteck 2"/>
          <p:cNvSpPr/>
          <p:nvPr/>
        </p:nvSpPr>
        <p:spPr>
          <a:xfrm>
            <a:off x="3982753" y="4548485"/>
            <a:ext cx="31977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Frankreich</a:t>
            </a:r>
          </a:p>
        </p:txBody>
      </p:sp>
      <p:sp>
        <p:nvSpPr>
          <p:cNvPr id="4" name="Rechteck 3"/>
          <p:cNvSpPr/>
          <p:nvPr/>
        </p:nvSpPr>
        <p:spPr>
          <a:xfrm>
            <a:off x="7247584" y="2281535"/>
            <a:ext cx="37737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Deutschland</a:t>
            </a:r>
          </a:p>
        </p:txBody>
      </p:sp>
      <p:sp>
        <p:nvSpPr>
          <p:cNvPr id="5" name="Rechteck 4"/>
          <p:cNvSpPr/>
          <p:nvPr/>
        </p:nvSpPr>
        <p:spPr>
          <a:xfrm>
            <a:off x="1855553" y="2119610"/>
            <a:ext cx="13752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USA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333500" y="3114675"/>
            <a:ext cx="2349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accent1"/>
                </a:solidFill>
              </a:rPr>
              <a:t>Columbia &amp; </a:t>
            </a:r>
            <a:r>
              <a:rPr lang="de-DE" b="1" dirty="0" err="1">
                <a:solidFill>
                  <a:schemeClr val="accent1"/>
                </a:solidFill>
              </a:rPr>
              <a:t>Princeton</a:t>
            </a:r>
            <a:endParaRPr lang="de-DE" b="1" dirty="0">
              <a:solidFill>
                <a:schemeClr val="accent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153025" y="5476875"/>
            <a:ext cx="646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accent1"/>
                </a:solidFill>
              </a:rPr>
              <a:t>Paris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8839200" y="3238500"/>
            <a:ext cx="610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accent1"/>
                </a:solidFill>
              </a:rPr>
              <a:t>Köln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762375" y="704850"/>
            <a:ext cx="2892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Das magische Dreieck</a:t>
            </a:r>
          </a:p>
        </p:txBody>
      </p:sp>
      <p:sp>
        <p:nvSpPr>
          <p:cNvPr id="10" name="Ellipse 9"/>
          <p:cNvSpPr/>
          <p:nvPr/>
        </p:nvSpPr>
        <p:spPr>
          <a:xfrm>
            <a:off x="7353300" y="2124075"/>
            <a:ext cx="3781425" cy="1524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02dreieckköln">
            <a:hlinkClick r:id="" action="ppaction://media"/>
            <a:extLst>
              <a:ext uri="{FF2B5EF4-FFF2-40B4-BE49-F238E27FC236}">
                <a16:creationId xmlns:a16="http://schemas.microsoft.com/office/drawing/2014/main" id="{389F5DF3-222F-423B-B2EE-567769185A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udie2-Partitu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76249" y="304204"/>
            <a:ext cx="10669058" cy="6001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903304" y="962857"/>
            <a:ext cx="101582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Zusammenführen von </a:t>
            </a:r>
            <a:r>
              <a:rPr lang="de-DE" b="1" dirty="0" err="1"/>
              <a:t>Eimerts</a:t>
            </a:r>
            <a:r>
              <a:rPr lang="de-DE" b="1" dirty="0"/>
              <a:t> „Credo“ mit dem, was Stockhausen gemacht hat:</a:t>
            </a:r>
          </a:p>
          <a:p>
            <a:endParaRPr lang="de-DE" dirty="0"/>
          </a:p>
          <a:p>
            <a:r>
              <a:rPr lang="de-DE" dirty="0"/>
              <a:t>Nehmen Sie die Liste, die Sie zu </a:t>
            </a:r>
            <a:r>
              <a:rPr lang="de-DE" dirty="0" err="1"/>
              <a:t>Eimerts</a:t>
            </a:r>
            <a:r>
              <a:rPr lang="de-DE" dirty="0"/>
              <a:t> „Einführung“ erstellt haben und konkretisieren Sie möglichst viele Aussagen </a:t>
            </a:r>
            <a:r>
              <a:rPr lang="de-DE" dirty="0" err="1"/>
              <a:t>Eimerts</a:t>
            </a:r>
            <a:r>
              <a:rPr lang="de-DE" dirty="0"/>
              <a:t> an Stockhausens Studie II!</a:t>
            </a:r>
          </a:p>
          <a:p>
            <a:endParaRPr lang="de-DE" dirty="0"/>
          </a:p>
          <a:p>
            <a:r>
              <a:rPr lang="de-DE" dirty="0"/>
              <a:t>(Welche der erwähnten Kompositionstechniken, die </a:t>
            </a:r>
            <a:r>
              <a:rPr lang="de-DE" dirty="0" err="1"/>
              <a:t>Eimert</a:t>
            </a:r>
            <a:r>
              <a:rPr lang="de-DE" dirty="0"/>
              <a:t> nennt, hat Stockhausen verwirklicht? Welche der „klanglichen Bausteine“, die </a:t>
            </a:r>
            <a:r>
              <a:rPr lang="de-DE" dirty="0" err="1"/>
              <a:t>Eimert</a:t>
            </a:r>
            <a:r>
              <a:rPr lang="de-DE" dirty="0"/>
              <a:t> nennt, hat Stockhausen benutzt und welche nicht)?</a:t>
            </a:r>
          </a:p>
        </p:txBody>
      </p:sp>
      <p:pic>
        <p:nvPicPr>
          <p:cNvPr id="3" name="Grafik 2" descr="_DSC0509.JPG"/>
          <p:cNvPicPr>
            <a:picLocks noChangeAspect="1"/>
          </p:cNvPicPr>
          <p:nvPr/>
        </p:nvPicPr>
        <p:blipFill>
          <a:blip r:embed="rId4" cstate="print"/>
          <a:srcRect l="26330" t="6480" r="12824" b="7367"/>
          <a:stretch>
            <a:fillRect/>
          </a:stretch>
        </p:blipFill>
        <p:spPr>
          <a:xfrm rot="19786948">
            <a:off x="1575403" y="3566207"/>
            <a:ext cx="2517509" cy="237639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4255EA0-4F8F-439C-BABB-7416B0E0D3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997" y="3210503"/>
            <a:ext cx="4024544" cy="3245909"/>
          </a:xfrm>
          <a:prstGeom prst="rect">
            <a:avLst/>
          </a:prstGeom>
        </p:spPr>
      </p:pic>
      <p:sp>
        <p:nvSpPr>
          <p:cNvPr id="5" name="Pfeil nach links und rechts 4"/>
          <p:cNvSpPr/>
          <p:nvPr/>
        </p:nvSpPr>
        <p:spPr>
          <a:xfrm>
            <a:off x="5326602" y="4394447"/>
            <a:ext cx="1340528" cy="479394"/>
          </a:xfrm>
          <a:prstGeom prst="left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22frage">
            <a:hlinkClick r:id="" action="ppaction://media"/>
            <a:extLst>
              <a:ext uri="{FF2B5EF4-FFF2-40B4-BE49-F238E27FC236}">
                <a16:creationId xmlns:a16="http://schemas.microsoft.com/office/drawing/2014/main" id="{227B47F8-D5AC-4573-8781-A67E85F2A7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903304" y="962857"/>
            <a:ext cx="10158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Zusammenführen von </a:t>
            </a:r>
            <a:r>
              <a:rPr lang="de-DE" b="1" dirty="0" err="1"/>
              <a:t>Eimerts</a:t>
            </a:r>
            <a:r>
              <a:rPr lang="de-DE" b="1" dirty="0"/>
              <a:t> „Credo“ mit dem, was Stockhausen gemacht hat. Ergebnis:</a:t>
            </a:r>
          </a:p>
          <a:p>
            <a:endParaRPr lang="de-DE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381625" y="3028950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Ende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95375" y="914400"/>
            <a:ext cx="4611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„Kölner Schule“ der Elektronischen Musik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133475" y="2162175"/>
            <a:ext cx="503676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Zentrum das Elektronische Studio des WDR in Köln</a:t>
            </a:r>
          </a:p>
          <a:p>
            <a:endParaRPr lang="de-DE" dirty="0"/>
          </a:p>
          <a:p>
            <a:r>
              <a:rPr lang="de-DE" dirty="0"/>
              <a:t>Leiter 1951-1962 : </a:t>
            </a:r>
            <a:r>
              <a:rPr lang="de-DE" b="1" dirty="0"/>
              <a:t>Herbert </a:t>
            </a:r>
            <a:r>
              <a:rPr lang="de-DE" b="1" dirty="0" err="1"/>
              <a:t>Eimert</a:t>
            </a:r>
            <a:endParaRPr lang="de-DE" b="1" dirty="0"/>
          </a:p>
          <a:p>
            <a:r>
              <a:rPr lang="de-DE" dirty="0"/>
              <a:t>ab 1963:   Karlheinz Stockhausen</a:t>
            </a:r>
          </a:p>
          <a:p>
            <a:endParaRPr lang="de-DE" dirty="0"/>
          </a:p>
          <a:p>
            <a:r>
              <a:rPr lang="de-DE" dirty="0"/>
              <a:t>Kompositionstechnik: „Darmstädter Schule“ </a:t>
            </a:r>
          </a:p>
          <a:p>
            <a:r>
              <a:rPr lang="de-DE" dirty="0"/>
              <a:t>oder „serielle Musik“</a:t>
            </a:r>
          </a:p>
          <a:p>
            <a:endParaRPr lang="de-DE" dirty="0"/>
          </a:p>
        </p:txBody>
      </p:sp>
      <p:pic>
        <p:nvPicPr>
          <p:cNvPr id="4" name="Grafik 3" descr="eimert_neu_k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77075" y="901446"/>
            <a:ext cx="3657600" cy="4454144"/>
          </a:xfrm>
          <a:prstGeom prst="rect">
            <a:avLst/>
          </a:prstGeom>
        </p:spPr>
      </p:pic>
      <p:sp>
        <p:nvSpPr>
          <p:cNvPr id="6" name="Pfeil nach rechts 5"/>
          <p:cNvSpPr/>
          <p:nvPr/>
        </p:nvSpPr>
        <p:spPr>
          <a:xfrm>
            <a:off x="6486525" y="1066800"/>
            <a:ext cx="981075" cy="4572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chemeClr val="tx1"/>
                </a:solidFill>
              </a:rPr>
              <a:t>Eimert</a:t>
            </a:r>
            <a:endParaRPr lang="de-DE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95375" y="914400"/>
            <a:ext cx="4611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„Kölner Schule“ der Elektronischen Musik</a:t>
            </a:r>
          </a:p>
        </p:txBody>
      </p:sp>
      <p:pic>
        <p:nvPicPr>
          <p:cNvPr id="4" name="Grafik 3" descr="eimert_neu_k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77075" y="901446"/>
            <a:ext cx="3657600" cy="4454144"/>
          </a:xfrm>
          <a:prstGeom prst="rect">
            <a:avLst/>
          </a:prstGeom>
        </p:spPr>
      </p:pic>
      <p:sp>
        <p:nvSpPr>
          <p:cNvPr id="8" name="Pfeil nach rechts 7"/>
          <p:cNvSpPr/>
          <p:nvPr/>
        </p:nvSpPr>
        <p:spPr>
          <a:xfrm>
            <a:off x="6543675" y="1571625"/>
            <a:ext cx="1981200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chemeClr val="tx1"/>
                </a:solidFill>
              </a:rPr>
              <a:t>Schwebungssummer</a:t>
            </a:r>
          </a:p>
        </p:txBody>
      </p:sp>
      <p:sp>
        <p:nvSpPr>
          <p:cNvPr id="9" name="Pfeil nach rechts 8"/>
          <p:cNvSpPr/>
          <p:nvPr/>
        </p:nvSpPr>
        <p:spPr>
          <a:xfrm>
            <a:off x="7058024" y="3495675"/>
            <a:ext cx="1571625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chemeClr val="tx1"/>
                </a:solidFill>
              </a:rPr>
              <a:t>Tonbandgerät</a:t>
            </a:r>
          </a:p>
        </p:txBody>
      </p:sp>
      <p:sp>
        <p:nvSpPr>
          <p:cNvPr id="10" name="Pfeil nach rechts 9"/>
          <p:cNvSpPr/>
          <p:nvPr/>
        </p:nvSpPr>
        <p:spPr>
          <a:xfrm>
            <a:off x="6734174" y="4210050"/>
            <a:ext cx="1266825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chemeClr val="tx1"/>
                </a:solidFill>
              </a:rPr>
              <a:t>Mischpult</a:t>
            </a:r>
          </a:p>
        </p:txBody>
      </p:sp>
      <p:sp>
        <p:nvSpPr>
          <p:cNvPr id="11" name="Pfeil nach rechts 10"/>
          <p:cNvSpPr/>
          <p:nvPr/>
        </p:nvSpPr>
        <p:spPr>
          <a:xfrm>
            <a:off x="7896224" y="4743450"/>
            <a:ext cx="1571625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chemeClr val="tx1"/>
                </a:solidFill>
              </a:rPr>
              <a:t>Bandschleife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1133475" y="2162175"/>
            <a:ext cx="503676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Zentrum das Elektronische Studio des WDR in Köln</a:t>
            </a:r>
          </a:p>
          <a:p>
            <a:endParaRPr lang="de-DE" dirty="0"/>
          </a:p>
          <a:p>
            <a:r>
              <a:rPr lang="de-DE" dirty="0"/>
              <a:t>Leiter 1951-1962 : </a:t>
            </a:r>
            <a:r>
              <a:rPr lang="de-DE" b="1" dirty="0"/>
              <a:t>Herbert </a:t>
            </a:r>
            <a:r>
              <a:rPr lang="de-DE" b="1" dirty="0" err="1"/>
              <a:t>Eimert</a:t>
            </a:r>
            <a:endParaRPr lang="de-DE" b="1" dirty="0"/>
          </a:p>
          <a:p>
            <a:r>
              <a:rPr lang="de-DE" dirty="0"/>
              <a:t>ab 1963:   Karlheinz Stockhausen</a:t>
            </a:r>
          </a:p>
          <a:p>
            <a:endParaRPr lang="de-DE" dirty="0"/>
          </a:p>
          <a:p>
            <a:r>
              <a:rPr lang="de-DE" dirty="0"/>
              <a:t>Kompositionstechnik: „Darmstädter Schule“ </a:t>
            </a:r>
          </a:p>
          <a:p>
            <a:r>
              <a:rPr lang="de-DE" dirty="0"/>
              <a:t>oder „serielle Musik“</a:t>
            </a:r>
          </a:p>
          <a:p>
            <a:endParaRPr lang="de-DE" dirty="0"/>
          </a:p>
        </p:txBody>
      </p:sp>
      <p:pic>
        <p:nvPicPr>
          <p:cNvPr id="3" name="03eimert">
            <a:hlinkClick r:id="" action="ppaction://media"/>
            <a:extLst>
              <a:ext uri="{FF2B5EF4-FFF2-40B4-BE49-F238E27FC236}">
                <a16:creationId xmlns:a16="http://schemas.microsoft.com/office/drawing/2014/main" id="{60427211-006D-4A83-9FC3-5019CC5F9A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95375" y="914400"/>
            <a:ext cx="4611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„Kölner Schule“ der Elektronischen Musik</a:t>
            </a:r>
          </a:p>
        </p:txBody>
      </p:sp>
      <p:pic>
        <p:nvPicPr>
          <p:cNvPr id="5" name="Grafik 4" descr="WDR-Sinusgeneratore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57950" y="981075"/>
            <a:ext cx="5200650" cy="34671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133475" y="2162175"/>
            <a:ext cx="503676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Zentrum das Elektronische Studio des WDR in Köln</a:t>
            </a:r>
          </a:p>
          <a:p>
            <a:endParaRPr lang="de-DE" dirty="0"/>
          </a:p>
          <a:p>
            <a:r>
              <a:rPr lang="de-DE" dirty="0"/>
              <a:t>Leiter 1951-1962 : Herbert </a:t>
            </a:r>
            <a:r>
              <a:rPr lang="de-DE" dirty="0" err="1"/>
              <a:t>Eimert</a:t>
            </a:r>
            <a:endParaRPr lang="de-DE" dirty="0"/>
          </a:p>
          <a:p>
            <a:r>
              <a:rPr lang="de-DE" dirty="0"/>
              <a:t>ab 1963:   </a:t>
            </a:r>
            <a:r>
              <a:rPr lang="de-DE" b="1" dirty="0"/>
              <a:t>Karlheinz Stockhausen</a:t>
            </a:r>
          </a:p>
          <a:p>
            <a:endParaRPr lang="de-DE" dirty="0"/>
          </a:p>
          <a:p>
            <a:r>
              <a:rPr lang="de-DE" dirty="0"/>
              <a:t>Kompositionstechnik: „Darmstädter Schule“ </a:t>
            </a:r>
          </a:p>
          <a:p>
            <a:r>
              <a:rPr lang="de-DE" dirty="0"/>
              <a:t>oder „serielle Musik“</a:t>
            </a:r>
          </a:p>
          <a:p>
            <a:endParaRPr lang="de-DE" dirty="0"/>
          </a:p>
        </p:txBody>
      </p:sp>
      <p:pic>
        <p:nvPicPr>
          <p:cNvPr id="3" name="04stockhausen">
            <a:hlinkClick r:id="" action="ppaction://media"/>
            <a:extLst>
              <a:ext uri="{FF2B5EF4-FFF2-40B4-BE49-F238E27FC236}">
                <a16:creationId xmlns:a16="http://schemas.microsoft.com/office/drawing/2014/main" id="{A825911A-0BB7-46DF-A134-E376F3E58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95375" y="914400"/>
            <a:ext cx="4611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„Kölner Schule“ der Elektronischen Musik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133475" y="2162175"/>
            <a:ext cx="503676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Zentrum das Elektronische Studio des WDR in Köln</a:t>
            </a:r>
          </a:p>
          <a:p>
            <a:endParaRPr lang="de-DE" dirty="0"/>
          </a:p>
          <a:p>
            <a:r>
              <a:rPr lang="de-DE" dirty="0"/>
              <a:t>Gründer : Herbert </a:t>
            </a:r>
            <a:r>
              <a:rPr lang="de-DE" dirty="0" err="1"/>
              <a:t>Eimert</a:t>
            </a:r>
            <a:endParaRPr lang="de-DE" dirty="0"/>
          </a:p>
          <a:p>
            <a:r>
              <a:rPr lang="de-DE" dirty="0"/>
              <a:t>Leiter:   Karlheinz Stockhausen</a:t>
            </a:r>
          </a:p>
          <a:p>
            <a:endParaRPr lang="de-DE" dirty="0"/>
          </a:p>
          <a:p>
            <a:r>
              <a:rPr lang="de-DE" dirty="0"/>
              <a:t>Kompositionstechnik: „Darmstädter Schule“ </a:t>
            </a:r>
          </a:p>
          <a:p>
            <a:r>
              <a:rPr lang="de-DE" dirty="0"/>
              <a:t>oder „serielle Musik“</a:t>
            </a:r>
          </a:p>
          <a:p>
            <a:endParaRPr lang="de-DE" dirty="0"/>
          </a:p>
        </p:txBody>
      </p:sp>
      <p:pic>
        <p:nvPicPr>
          <p:cNvPr id="5" name="Grafik 4" descr="WDR-Sinusgeneratore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57950" y="981075"/>
            <a:ext cx="5200650" cy="3467100"/>
          </a:xfrm>
          <a:prstGeom prst="rect">
            <a:avLst/>
          </a:prstGeom>
        </p:spPr>
      </p:pic>
      <p:sp>
        <p:nvSpPr>
          <p:cNvPr id="6" name="Pfeil nach rechts 5"/>
          <p:cNvSpPr/>
          <p:nvPr/>
        </p:nvSpPr>
        <p:spPr>
          <a:xfrm>
            <a:off x="5791199" y="1647825"/>
            <a:ext cx="1571625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chemeClr val="tx1"/>
                </a:solidFill>
              </a:rPr>
              <a:t>Tongeneratoren</a:t>
            </a:r>
          </a:p>
        </p:txBody>
      </p:sp>
      <p:sp>
        <p:nvSpPr>
          <p:cNvPr id="7" name="Pfeil nach rechts 6"/>
          <p:cNvSpPr/>
          <p:nvPr/>
        </p:nvSpPr>
        <p:spPr>
          <a:xfrm>
            <a:off x="6972300" y="3086100"/>
            <a:ext cx="1447799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chemeClr val="tx1"/>
                </a:solidFill>
              </a:rPr>
              <a:t>Tonbandgerät</a:t>
            </a:r>
          </a:p>
        </p:txBody>
      </p:sp>
      <p:sp>
        <p:nvSpPr>
          <p:cNvPr id="8" name="Pfeil nach rechts 7"/>
          <p:cNvSpPr/>
          <p:nvPr/>
        </p:nvSpPr>
        <p:spPr>
          <a:xfrm>
            <a:off x="5610225" y="4019550"/>
            <a:ext cx="1371599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chemeClr val="tx1"/>
                </a:solidFill>
              </a:rPr>
              <a:t>Klebeband</a:t>
            </a:r>
          </a:p>
        </p:txBody>
      </p:sp>
      <p:sp>
        <p:nvSpPr>
          <p:cNvPr id="10" name="Pfeil nach rechts 9"/>
          <p:cNvSpPr/>
          <p:nvPr/>
        </p:nvSpPr>
        <p:spPr>
          <a:xfrm>
            <a:off x="6753225" y="2600325"/>
            <a:ext cx="1371599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solidFill>
                  <a:schemeClr val="tx1"/>
                </a:solidFill>
              </a:rPr>
              <a:t>Pegelmesser</a:t>
            </a:r>
          </a:p>
        </p:txBody>
      </p:sp>
      <p:pic>
        <p:nvPicPr>
          <p:cNvPr id="4" name="05klebeband">
            <a:hlinkClick r:id="" action="ppaction://media"/>
            <a:extLst>
              <a:ext uri="{FF2B5EF4-FFF2-40B4-BE49-F238E27FC236}">
                <a16:creationId xmlns:a16="http://schemas.microsoft.com/office/drawing/2014/main" id="{6DD074DC-4E61-476D-B84B-CF13EFFD50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Bandschleife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99225" y="1885950"/>
            <a:ext cx="5016499" cy="376237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095375" y="914400"/>
            <a:ext cx="4611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„Kölner Schule“ der Elektronischen Musik</a:t>
            </a:r>
          </a:p>
        </p:txBody>
      </p:sp>
      <p:pic>
        <p:nvPicPr>
          <p:cNvPr id="4" name="Grafik 3" descr="Generatoren.jpg"/>
          <p:cNvPicPr>
            <a:picLocks noChangeAspect="1"/>
          </p:cNvPicPr>
          <p:nvPr/>
        </p:nvPicPr>
        <p:blipFill>
          <a:blip r:embed="rId5" cstate="print"/>
          <a:srcRect t="4747" r="24514" b="17743"/>
          <a:stretch>
            <a:fillRect/>
          </a:stretch>
        </p:blipFill>
        <p:spPr>
          <a:xfrm>
            <a:off x="285748" y="1838324"/>
            <a:ext cx="5635387" cy="385762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828800" y="6019800"/>
            <a:ext cx="1871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Tongeneratoren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705725" y="6029325"/>
            <a:ext cx="2797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Tonbandmanipulationen</a:t>
            </a:r>
          </a:p>
        </p:txBody>
      </p:sp>
      <p:sp>
        <p:nvSpPr>
          <p:cNvPr id="7" name="Pfeil nach rechts 6"/>
          <p:cNvSpPr/>
          <p:nvPr/>
        </p:nvSpPr>
        <p:spPr>
          <a:xfrm>
            <a:off x="5829300" y="6048375"/>
            <a:ext cx="638175" cy="361950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06zusammenfassung">
            <a:hlinkClick r:id="" action="ppaction://media"/>
            <a:extLst>
              <a:ext uri="{FF2B5EF4-FFF2-40B4-BE49-F238E27FC236}">
                <a16:creationId xmlns:a16="http://schemas.microsoft.com/office/drawing/2014/main" id="{A055D2BA-8567-4300-A421-F3C908DE6E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_DSC0509.JPG"/>
          <p:cNvPicPr>
            <a:picLocks noChangeAspect="1"/>
          </p:cNvPicPr>
          <p:nvPr/>
        </p:nvPicPr>
        <p:blipFill>
          <a:blip r:embed="rId6" cstate="print"/>
          <a:srcRect l="26330" t="6480" r="12824" b="7367"/>
          <a:stretch>
            <a:fillRect/>
          </a:stretch>
        </p:blipFill>
        <p:spPr>
          <a:xfrm rot="200457">
            <a:off x="6257925" y="1323975"/>
            <a:ext cx="4248150" cy="4010025"/>
          </a:xfrm>
          <a:prstGeom prst="rect">
            <a:avLst/>
          </a:prstGeom>
        </p:spPr>
      </p:pic>
      <p:sp>
        <p:nvSpPr>
          <p:cNvPr id="3" name="Pfeil nach rechts 2"/>
          <p:cNvSpPr/>
          <p:nvPr/>
        </p:nvSpPr>
        <p:spPr>
          <a:xfrm rot="20940166">
            <a:off x="7000876" y="2914650"/>
            <a:ext cx="904875" cy="438150"/>
          </a:xfrm>
          <a:prstGeom prst="rightArrow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ysClr val="windowText" lastClr="000000"/>
                </a:solidFill>
              </a:rPr>
              <a:t>1957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095375" y="914400"/>
            <a:ext cx="4611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„Kölner Schule“ der Elektronischen Musik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133476" y="2162175"/>
            <a:ext cx="4953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Zentrum das Elektronische Studio des WDR in Köln</a:t>
            </a:r>
          </a:p>
          <a:p>
            <a:endParaRPr lang="de-DE" dirty="0"/>
          </a:p>
          <a:p>
            <a:r>
              <a:rPr lang="de-DE" dirty="0"/>
              <a:t>Das erste </a:t>
            </a:r>
            <a:r>
              <a:rPr lang="de-DE" b="1" dirty="0"/>
              <a:t>„Credo“ </a:t>
            </a:r>
            <a:r>
              <a:rPr lang="de-DE" dirty="0"/>
              <a:t>des Kölner Studios  im Rundfunk und auf Platte formulierte </a:t>
            </a:r>
            <a:r>
              <a:rPr lang="de-DE" dirty="0" err="1"/>
              <a:t>Eimert</a:t>
            </a:r>
            <a:r>
              <a:rPr lang="de-DE" dirty="0"/>
              <a:t> 1957.</a:t>
            </a:r>
          </a:p>
          <a:p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981075" y="4152900"/>
            <a:ext cx="4572000" cy="147732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/>
              <a:t>Höraufgabe: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Aussagen zum Komponieren allgemein,</a:t>
            </a:r>
          </a:p>
          <a:p>
            <a:pPr marL="342900" indent="-342900">
              <a:buFontTx/>
              <a:buAutoNum type="arabicPeriod"/>
            </a:pPr>
            <a:r>
              <a:rPr lang="de-DE" dirty="0"/>
              <a:t>Aussagen zu „den wichtigsten klanglichen Elemente der Elektromischen Musik“,</a:t>
            </a:r>
          </a:p>
          <a:p>
            <a:pPr marL="342900" indent="-342900"/>
            <a:r>
              <a:rPr lang="de-DE" dirty="0"/>
              <a:t>Auf einer Liste in Stichworten notieren! </a:t>
            </a:r>
          </a:p>
        </p:txBody>
      </p:sp>
      <p:pic>
        <p:nvPicPr>
          <p:cNvPr id="7" name="Eimert1957-Einführu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848350" y="5429250"/>
            <a:ext cx="304800" cy="304800"/>
          </a:xfrm>
          <a:prstGeom prst="rect">
            <a:avLst/>
          </a:prstGeom>
        </p:spPr>
      </p:pic>
      <p:pic>
        <p:nvPicPr>
          <p:cNvPr id="8" name="07aufgabe1">
            <a:hlinkClick r:id="" action="ppaction://media"/>
            <a:extLst>
              <a:ext uri="{FF2B5EF4-FFF2-40B4-BE49-F238E27FC236}">
                <a16:creationId xmlns:a16="http://schemas.microsoft.com/office/drawing/2014/main" id="{1658B4B1-340E-43E4-80C8-1A34006E47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96784" y="149907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939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1551</Words>
  <Application>Microsoft Office PowerPoint</Application>
  <PresentationFormat>Breitbild</PresentationFormat>
  <Paragraphs>860</Paragraphs>
  <Slides>33</Slides>
  <Notes>0</Notes>
  <HiddenSlides>0</HiddenSlides>
  <MMClips>24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Office</vt:lpstr>
      <vt:lpstr>Unknown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Wolfgang Martin Stroh</dc:creator>
  <cp:lastModifiedBy>Wolfgang Martin Stroh</cp:lastModifiedBy>
  <cp:revision>34</cp:revision>
  <dcterms:created xsi:type="dcterms:W3CDTF">2020-05-08T15:56:57Z</dcterms:created>
  <dcterms:modified xsi:type="dcterms:W3CDTF">2020-05-14T16:49:34Z</dcterms:modified>
</cp:coreProperties>
</file>