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293" r:id="rId4"/>
    <p:sldId id="256" r:id="rId5"/>
    <p:sldId id="258" r:id="rId6"/>
    <p:sldId id="259" r:id="rId7"/>
    <p:sldId id="264" r:id="rId8"/>
    <p:sldId id="260" r:id="rId9"/>
    <p:sldId id="261" r:id="rId10"/>
    <p:sldId id="262" r:id="rId11"/>
    <p:sldId id="304" r:id="rId12"/>
    <p:sldId id="268" r:id="rId13"/>
    <p:sldId id="269" r:id="rId14"/>
    <p:sldId id="277" r:id="rId15"/>
    <p:sldId id="300" r:id="rId16"/>
    <p:sldId id="272" r:id="rId17"/>
    <p:sldId id="278" r:id="rId18"/>
    <p:sldId id="288" r:id="rId19"/>
    <p:sldId id="287" r:id="rId20"/>
    <p:sldId id="301" r:id="rId21"/>
    <p:sldId id="302" r:id="rId22"/>
    <p:sldId id="303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498C-2C8B-4DDF-8014-48E8DE292FF4}" type="datetimeFigureOut">
              <a:rPr lang="de-DE" smtClean="0"/>
              <a:pPr/>
              <a:t>12.01.2022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A0B0-6A09-492C-8305-CF5F65D867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k-for.uni-oldenburg.de/elektronischemusik/04Paris-USA/USA/Cage1952-WilliamsMix.mp3" TargetMode="External"/><Relationship Id="rId2" Type="http://schemas.openxmlformats.org/officeDocument/2006/relationships/hyperlink" Target="https://www.musik-for.uni-oldenburg.de/elektronischemusik/04Paris-USA/USA/Cage1939-ImaginaryLandscape1.mp3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usik-for.uni-oldenburg.de/elektronischemusik/04Paris-USA/USA/Ussachevsky-WirelessFantasy-1960.mp3" TargetMode="External"/><Relationship Id="rId4" Type="http://schemas.openxmlformats.org/officeDocument/2006/relationships/hyperlink" Target="https://www.musik-for.uni-oldenburg.de/elektronischemusik/04Paris-USA/USA/Caine-Dripsody-1955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k-for.uni-oldenburg.de/elektronischemusik/04Paris-USA/USA/Cage1939-ImaginaryLandscape1.mp3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ik-for.uni-oldenburg.de/elektronischemusik/04Paris-USA/USA/Caine-Dripsody-1955.mp3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usik-for.uni-oldenburg.de/elektronischemusik/04Paris-USA/USA/Ussachevsky-WirelessFantasy-1960.mp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3857CD3-74E8-4BA3-A188-107D06F49BAD}"/>
              </a:ext>
            </a:extLst>
          </p:cNvPr>
          <p:cNvSpPr txBox="1"/>
          <p:nvPr/>
        </p:nvSpPr>
        <p:spPr>
          <a:xfrm>
            <a:off x="533372" y="764704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101 Jahre Elektronische Musik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1547662" y="4077072"/>
            <a:ext cx="5709177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Die Instrumente der</a:t>
            </a:r>
          </a:p>
          <a:p>
            <a:pPr algn="ctr"/>
            <a:r>
              <a:rPr lang="de-DE" sz="3200" dirty="0"/>
              <a:t>Elektronischen Musik</a:t>
            </a:r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ABB49E7-D301-45EC-BC0D-03FB0180495E}"/>
              </a:ext>
            </a:extLst>
          </p:cNvPr>
          <p:cNvSpPr txBox="1"/>
          <p:nvPr/>
        </p:nvSpPr>
        <p:spPr>
          <a:xfrm>
            <a:off x="3726278" y="3068960"/>
            <a:ext cx="82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Teil 2</a:t>
            </a:r>
          </a:p>
        </p:txBody>
      </p:sp>
    </p:spTree>
    <p:extLst>
      <p:ext uri="{BB962C8B-B14F-4D97-AF65-F5344CB8AC3E}">
        <p14:creationId xmlns:p14="http://schemas.microsoft.com/office/powerpoint/2010/main" val="97250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170B337-E63F-4AC2-92EF-AC87A67E1CAF}"/>
              </a:ext>
            </a:extLst>
          </p:cNvPr>
          <p:cNvSpPr txBox="1"/>
          <p:nvPr/>
        </p:nvSpPr>
        <p:spPr>
          <a:xfrm>
            <a:off x="709723" y="1343690"/>
            <a:ext cx="443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Pupitre</a:t>
            </a:r>
            <a:r>
              <a:rPr lang="en-GB" dirty="0"/>
              <a:t> </a:t>
            </a:r>
            <a:r>
              <a:rPr lang="en-GB" dirty="0" err="1"/>
              <a:t>d'espace</a:t>
            </a:r>
            <a:r>
              <a:rPr lang="en-GB" dirty="0"/>
              <a:t> or </a:t>
            </a:r>
            <a:r>
              <a:rPr lang="en-GB" dirty="0" err="1"/>
              <a:t>potentiomètre</a:t>
            </a:r>
            <a:r>
              <a:rPr lang="en-GB" dirty="0"/>
              <a:t> </a:t>
            </a:r>
            <a:r>
              <a:rPr lang="en-GB" dirty="0" err="1"/>
              <a:t>d'espace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95A981-9009-4164-8C3E-DD9ED30DF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14" y="1895255"/>
            <a:ext cx="3778545" cy="377854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06B67F9-3F4C-43B3-9B24-5B0F90B79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3" y="2524558"/>
            <a:ext cx="3862277" cy="314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B475516-4AE3-47BF-8DA4-35D7B077CAC1}"/>
              </a:ext>
            </a:extLst>
          </p:cNvPr>
          <p:cNvSpPr txBox="1"/>
          <p:nvPr/>
        </p:nvSpPr>
        <p:spPr>
          <a:xfrm>
            <a:off x="2051720" y="2492896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Tonbeispiel und Analyse einer Komposition von Pierre Schaeffer in Teil 3</a:t>
            </a:r>
          </a:p>
        </p:txBody>
      </p:sp>
    </p:spTree>
    <p:extLst>
      <p:ext uri="{BB962C8B-B14F-4D97-AF65-F5344CB8AC3E}">
        <p14:creationId xmlns:p14="http://schemas.microsoft.com/office/powerpoint/2010/main" val="378960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38CE1F4-71C3-4FE5-9321-A6A21519C02B}"/>
              </a:ext>
            </a:extLst>
          </p:cNvPr>
          <p:cNvSpPr txBox="1"/>
          <p:nvPr/>
        </p:nvSpPr>
        <p:spPr>
          <a:xfrm>
            <a:off x="827584" y="1115613"/>
            <a:ext cx="7255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Die US-amerikanische Szene</a:t>
            </a:r>
          </a:p>
          <a:p>
            <a:endParaRPr lang="de-DE" dirty="0"/>
          </a:p>
          <a:p>
            <a:r>
              <a:rPr lang="de-DE" dirty="0"/>
              <a:t>Terminologie zur Zeit bis 1960: „Experimental Music“ oder „Tape Music“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35A7D0-F95D-4079-9C99-A37BBB3A7361}"/>
              </a:ext>
            </a:extLst>
          </p:cNvPr>
          <p:cNvSpPr txBox="1"/>
          <p:nvPr/>
        </p:nvSpPr>
        <p:spPr>
          <a:xfrm>
            <a:off x="917058" y="2970472"/>
            <a:ext cx="3333307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Columbia University (New York)</a:t>
            </a:r>
          </a:p>
          <a:p>
            <a:r>
              <a:rPr lang="de-DE" dirty="0"/>
              <a:t>Princeton University New Jersey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E8A54E2-0C7D-45FF-94E7-750EA5F12F55}"/>
              </a:ext>
            </a:extLst>
          </p:cNvPr>
          <p:cNvSpPr/>
          <p:nvPr/>
        </p:nvSpPr>
        <p:spPr>
          <a:xfrm>
            <a:off x="960915" y="4959546"/>
            <a:ext cx="4330482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de-DE" dirty="0"/>
              <a:t>Radio </a:t>
            </a:r>
            <a:r>
              <a:rPr lang="de-DE" dirty="0" err="1"/>
              <a:t>Coorperation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America</a:t>
            </a:r>
            <a:r>
              <a:rPr lang="de-DE" dirty="0"/>
              <a:t> RCA: </a:t>
            </a:r>
            <a:r>
              <a:rPr lang="de-DE" i="1" dirty="0"/>
              <a:t>Synthesizer</a:t>
            </a:r>
            <a:r>
              <a:rPr lang="de-DE" dirty="0"/>
              <a:t> Mark I (mit 750 Röhren)</a:t>
            </a:r>
          </a:p>
          <a:p>
            <a:r>
              <a:rPr lang="de-DE" dirty="0"/>
              <a:t>Vorstellung 1961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5177248-7822-4FBA-810A-FF2E89D1E474}"/>
              </a:ext>
            </a:extLst>
          </p:cNvPr>
          <p:cNvSpPr/>
          <p:nvPr/>
        </p:nvSpPr>
        <p:spPr>
          <a:xfrm>
            <a:off x="6180299" y="2910472"/>
            <a:ext cx="2046644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de-DE" dirty="0"/>
              <a:t>Project Music </a:t>
            </a:r>
            <a:r>
              <a:rPr lang="de-DE" dirty="0" err="1"/>
              <a:t>for</a:t>
            </a:r>
            <a:r>
              <a:rPr lang="de-DE" dirty="0"/>
              <a:t> Tape in New York von John Cage u.a.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766F9B5-9599-47EE-996C-188BA8A7CD07}"/>
              </a:ext>
            </a:extLst>
          </p:cNvPr>
          <p:cNvSpPr txBox="1"/>
          <p:nvPr/>
        </p:nvSpPr>
        <p:spPr>
          <a:xfrm>
            <a:off x="917058" y="4047485"/>
            <a:ext cx="4374339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Columbia-Princeton  Electronic Music Center</a:t>
            </a: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D2258D78-600E-49AE-B341-20A7375010D1}"/>
              </a:ext>
            </a:extLst>
          </p:cNvPr>
          <p:cNvSpPr/>
          <p:nvPr/>
        </p:nvSpPr>
        <p:spPr>
          <a:xfrm>
            <a:off x="2384352" y="3672220"/>
            <a:ext cx="271130" cy="276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E681A8BB-0582-4837-A426-8CB7F0325813}"/>
              </a:ext>
            </a:extLst>
          </p:cNvPr>
          <p:cNvSpPr/>
          <p:nvPr/>
        </p:nvSpPr>
        <p:spPr>
          <a:xfrm>
            <a:off x="2448146" y="4518232"/>
            <a:ext cx="271130" cy="2769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9" name="Pfeil: nach links und rechts 8">
            <a:extLst>
              <a:ext uri="{FF2B5EF4-FFF2-40B4-BE49-F238E27FC236}">
                <a16:creationId xmlns:a16="http://schemas.microsoft.com/office/drawing/2014/main" id="{9BF78920-7B3B-4F00-8401-87CC4FFB081E}"/>
              </a:ext>
            </a:extLst>
          </p:cNvPr>
          <p:cNvSpPr/>
          <p:nvPr/>
        </p:nvSpPr>
        <p:spPr>
          <a:xfrm>
            <a:off x="4904268" y="3217678"/>
            <a:ext cx="606056" cy="28707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3E606C7-97C4-45D0-85BA-1FFA11B08362}"/>
              </a:ext>
            </a:extLst>
          </p:cNvPr>
          <p:cNvSpPr txBox="1"/>
          <p:nvPr/>
        </p:nvSpPr>
        <p:spPr>
          <a:xfrm>
            <a:off x="5940152" y="4656731"/>
            <a:ext cx="1872208" cy="707886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/>
              <a:t>… an Universitäten </a:t>
            </a:r>
          </a:p>
        </p:txBody>
      </p:sp>
    </p:spTree>
    <p:extLst>
      <p:ext uri="{BB962C8B-B14F-4D97-AF65-F5344CB8AC3E}">
        <p14:creationId xmlns:p14="http://schemas.microsoft.com/office/powerpoint/2010/main" val="152363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B3009B9-F5B2-4215-8F58-F6FB471F8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3662"/>
              </p:ext>
            </p:extLst>
          </p:nvPr>
        </p:nvGraphicFramePr>
        <p:xfrm>
          <a:off x="323528" y="620688"/>
          <a:ext cx="8208912" cy="5875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5700">
                  <a:extLst>
                    <a:ext uri="{9D8B030D-6E8A-4147-A177-3AD203B41FA5}">
                      <a16:colId xmlns:a16="http://schemas.microsoft.com/office/drawing/2014/main" val="858126002"/>
                    </a:ext>
                  </a:extLst>
                </a:gridCol>
                <a:gridCol w="2736606">
                  <a:extLst>
                    <a:ext uri="{9D8B030D-6E8A-4147-A177-3AD203B41FA5}">
                      <a16:colId xmlns:a16="http://schemas.microsoft.com/office/drawing/2014/main" val="3711620131"/>
                    </a:ext>
                  </a:extLst>
                </a:gridCol>
                <a:gridCol w="2736606">
                  <a:extLst>
                    <a:ext uri="{9D8B030D-6E8A-4147-A177-3AD203B41FA5}">
                      <a16:colId xmlns:a16="http://schemas.microsoft.com/office/drawing/2014/main" val="2668174909"/>
                    </a:ext>
                  </a:extLst>
                </a:gridCol>
              </a:tblGrid>
              <a:tr h="334625">
                <a:tc>
                  <a:txBody>
                    <a:bodyPr/>
                    <a:lstStyle/>
                    <a:p>
                      <a:pPr hangingPunct="0"/>
                      <a:r>
                        <a:rPr lang="de-DE" sz="1800" dirty="0">
                          <a:solidFill>
                            <a:schemeClr val="bg1"/>
                          </a:solidFill>
                          <a:effectLst/>
                        </a:rPr>
                        <a:t>Material</a:t>
                      </a:r>
                      <a:endParaRPr lang="de-DE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de-DE" sz="1800">
                          <a:solidFill>
                            <a:schemeClr val="bg1"/>
                          </a:solidFill>
                          <a:effectLst/>
                        </a:rPr>
                        <a:t>Komponist/Komposition</a:t>
                      </a:r>
                      <a:endParaRPr lang="de-DE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de-DE" sz="1800" dirty="0">
                          <a:solidFill>
                            <a:schemeClr val="bg1"/>
                          </a:solidFill>
                          <a:effectLst/>
                        </a:rPr>
                        <a:t>Kompositionstechnik</a:t>
                      </a:r>
                      <a:endParaRPr lang="de-DE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342903"/>
                  </a:ext>
                </a:extLst>
              </a:tr>
              <a:tr h="1338502">
                <a:tc>
                  <a:txBody>
                    <a:bodyPr/>
                    <a:lstStyle/>
                    <a:p>
                      <a:pPr hangingPunct="0"/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Schallplatten mit variabler Geschwindigkeit, Pegeltonplatten, Klavier, Becken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de-DE" sz="18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John Cage: </a:t>
                      </a:r>
                      <a:r>
                        <a:rPr lang="de-DE" sz="1800" u="sng" dirty="0" err="1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Imaginary</a:t>
                      </a:r>
                      <a:r>
                        <a:rPr lang="de-DE" sz="18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Landscape 1, 1939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Reine Live-Aufführung: mit Tongeneratoren, Schallplatten etc.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985641"/>
                  </a:ext>
                </a:extLst>
              </a:tr>
              <a:tr h="1003876">
                <a:tc>
                  <a:txBody>
                    <a:bodyPr/>
                    <a:lstStyle/>
                    <a:p>
                      <a:pPr hangingPunct="0"/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„All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  <a:effectLst/>
                        </a:rPr>
                        <a:t>environments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600" b="0" dirty="0" err="1">
                          <a:solidFill>
                            <a:schemeClr val="tx1"/>
                          </a:solidFill>
                          <a:effectLst/>
                        </a:rPr>
                        <a:t>sounds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“ vom Filmmusikkomponisten  Barron bekommen 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de-DE" sz="1800" u="sng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John Cage: Williams Mix 1952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tabLst>
                          <a:tab pos="494665" algn="l"/>
                        </a:tabLs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Tonbandausschnitte werden nach „I Ging“ geschnipselt und aneinander geklebt.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619566"/>
                  </a:ext>
                </a:extLst>
              </a:tr>
              <a:tr h="1003876">
                <a:tc>
                  <a:txBody>
                    <a:bodyPr/>
                    <a:lstStyle/>
                    <a:p>
                      <a:pPr hangingPunct="0"/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Live-Aufnahmen aus Mailand (Zoo etc.), überlagert im Mailänder RAI-Studio 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de-DE" sz="1800">
                          <a:solidFill>
                            <a:schemeClr val="tx1"/>
                          </a:solidFill>
                          <a:effectLst/>
                        </a:rPr>
                        <a:t>John Cage: Fontana Mix 1958/59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tabLst>
                          <a:tab pos="494665" algn="l"/>
                        </a:tabLst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Es gibt eine Partitur. Irgendwelche Solisten spielen zum vorgefertigten Tonband.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00166"/>
                  </a:ext>
                </a:extLst>
              </a:tr>
              <a:tr h="1003876">
                <a:tc>
                  <a:txBody>
                    <a:bodyPr/>
                    <a:lstStyle/>
                    <a:p>
                      <a:pPr hangingPunct="0"/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…ein (einziger) Wassertropfen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de-DE" sz="1800" u="sng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Hugh Le Caine: Dripsody 1955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„Rhythmusstudie“ durch die Verdichtung eines einzigen Geräuschs.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91867"/>
                  </a:ext>
                </a:extLst>
              </a:tr>
              <a:tr h="1003876">
                <a:tc>
                  <a:txBody>
                    <a:bodyPr/>
                    <a:lstStyle/>
                    <a:p>
                      <a:pPr hangingPunct="0"/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„Wireless Code Signals“ des Rundfunks, die allgemein bekannt sind </a:t>
                      </a:r>
                      <a:endParaRPr lang="de-D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1800" u="sng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Vladimir Ussachevsky: Wireless Fantasy 1960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“Produced on an old spark generator”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effectLst/>
                        </a:rPr>
                        <a:t>Auftrag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 von Broadcast Music.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095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6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FA59927-42DE-417C-9181-AFD9EA485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441936"/>
            <a:ext cx="8316416" cy="467798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1BD1E8B-EA9C-4922-AB99-FE91FB8958A1}"/>
              </a:ext>
            </a:extLst>
          </p:cNvPr>
          <p:cNvSpPr txBox="1"/>
          <p:nvPr/>
        </p:nvSpPr>
        <p:spPr>
          <a:xfrm>
            <a:off x="2555776" y="5589240"/>
            <a:ext cx="3219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John Cage: </a:t>
            </a:r>
            <a:r>
              <a:rPr lang="de-DE" dirty="0" err="1"/>
              <a:t>Imaginary</a:t>
            </a:r>
            <a:r>
              <a:rPr lang="de-DE" dirty="0"/>
              <a:t> Landscape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E5FCB8A-671F-4026-B433-2AF2CA2F3CAC}"/>
              </a:ext>
            </a:extLst>
          </p:cNvPr>
          <p:cNvSpPr txBox="1"/>
          <p:nvPr/>
        </p:nvSpPr>
        <p:spPr>
          <a:xfrm>
            <a:off x="611560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hlinkClick r:id="rId3"/>
              </a:rPr>
              <a:t>https://www.musik-for.uni-oldenburg.de/elektronischemusik/04Paris-USA/USA/Cage1939-ImaginaryLandscape1.mp3</a:t>
            </a:r>
            <a:r>
              <a:rPr lang="de-DE" sz="1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8066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7FC2988-7B5C-4B4D-8C06-E9FA1B555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5182"/>
            <a:ext cx="4896544" cy="4896544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2733F40-2609-4296-9398-95B208066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56302"/>
              </p:ext>
            </p:extLst>
          </p:nvPr>
        </p:nvGraphicFramePr>
        <p:xfrm>
          <a:off x="611560" y="5445224"/>
          <a:ext cx="7993026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3026">
                  <a:extLst>
                    <a:ext uri="{9D8B030D-6E8A-4147-A177-3AD203B41FA5}">
                      <a16:colId xmlns:a16="http://schemas.microsoft.com/office/drawing/2014/main" val="565716410"/>
                    </a:ext>
                  </a:extLst>
                </a:gridCol>
              </a:tblGrid>
              <a:tr h="78141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</a:rPr>
                        <a:t>Hugh le Caine „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  <a:effectLst/>
                        </a:rPr>
                        <a:t>Dripsody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</a:rPr>
                        <a:t>“ 1955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Ausgangsmaterial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des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Stücks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ist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„one single water drop recorded on a very short length of tape”. 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5" marR="3708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3608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F93DECBE-2F24-4488-9EC2-EA8C95CD2A80}"/>
              </a:ext>
            </a:extLst>
          </p:cNvPr>
          <p:cNvSpPr txBox="1"/>
          <p:nvPr/>
        </p:nvSpPr>
        <p:spPr>
          <a:xfrm>
            <a:off x="755576" y="6429418"/>
            <a:ext cx="7046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3"/>
              </a:rPr>
              <a:t>https://www.musik-for.uni-oldenburg.de/elektronischemusik/04Paris-USA/USA/Caine-Dripsody-1955.mp3</a:t>
            </a:r>
            <a:r>
              <a:rPr lang="de-D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53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1FE391A-69A0-4B05-BB35-1A0EC5347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20688"/>
            <a:ext cx="3864769" cy="42862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615E3BA-AF95-48A9-A4F6-3FE7E98E6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657600" cy="2657475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43F4534-8F7C-471F-A69A-67EEFBE65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7083"/>
              </p:ext>
            </p:extLst>
          </p:nvPr>
        </p:nvGraphicFramePr>
        <p:xfrm>
          <a:off x="285697" y="5140032"/>
          <a:ext cx="7993026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3026">
                  <a:extLst>
                    <a:ext uri="{9D8B030D-6E8A-4147-A177-3AD203B41FA5}">
                      <a16:colId xmlns:a16="http://schemas.microsoft.com/office/drawing/2014/main" val="61628249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</a:rPr>
                        <a:t>3. Vladimir </a:t>
                      </a:r>
                      <a:r>
                        <a:rPr lang="de-DE" sz="1800" b="0" dirty="0" err="1">
                          <a:solidFill>
                            <a:schemeClr val="tx1"/>
                          </a:solidFill>
                          <a:effectLst/>
                        </a:rPr>
                        <a:t>Ussachevsky</a:t>
                      </a:r>
                      <a:r>
                        <a:rPr lang="de-DE" sz="1800" b="0" dirty="0">
                          <a:solidFill>
                            <a:schemeClr val="tx1"/>
                          </a:solidFill>
                          <a:effectLst/>
                        </a:rPr>
                        <a:t> „Wireless Fantasy“ 1960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„some wireless code signals as basic sound material”, </a:t>
                      </a:r>
                      <a:b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“other signals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frome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modern shortwave broadcasts”, “fragment from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Wagners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Parsifal”. 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085" marR="37085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9328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2A231F96-7D3B-4200-AAE5-AF845A6F0B4B}"/>
              </a:ext>
            </a:extLst>
          </p:cNvPr>
          <p:cNvSpPr txBox="1"/>
          <p:nvPr/>
        </p:nvSpPr>
        <p:spPr>
          <a:xfrm>
            <a:off x="395536" y="6525344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4"/>
              </a:rPr>
              <a:t>https://www.musik-for.uni-oldenburg.de/elektronischemusik/04Paris-USA/USA/Ussachevsky-WirelessFantasy-1960.mp3</a:t>
            </a:r>
            <a:r>
              <a:rPr lang="de-D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2338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93179" y="5482679"/>
            <a:ext cx="4393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Zentrum das Elektronische Studio des WDR in Köln</a:t>
            </a:r>
          </a:p>
          <a:p>
            <a:endParaRPr lang="de-DE" sz="1600" dirty="0"/>
          </a:p>
          <a:p>
            <a:r>
              <a:rPr lang="de-DE" sz="1600" dirty="0"/>
              <a:t>Leiter 1951-1962 : </a:t>
            </a:r>
            <a:r>
              <a:rPr lang="de-DE" sz="1600" b="1" dirty="0"/>
              <a:t>Herbert </a:t>
            </a:r>
            <a:r>
              <a:rPr lang="de-DE" sz="1600" b="1" dirty="0" err="1"/>
              <a:t>Eimert</a:t>
            </a:r>
            <a:endParaRPr lang="de-DE" sz="1600" b="1" dirty="0"/>
          </a:p>
          <a:p>
            <a:r>
              <a:rPr lang="de-DE" sz="1600" dirty="0"/>
              <a:t>ab 1963:   Karlheinz Stockhausen</a:t>
            </a:r>
            <a:endParaRPr lang="de-DE" sz="1350" dirty="0"/>
          </a:p>
        </p:txBody>
      </p:sp>
      <p:pic>
        <p:nvPicPr>
          <p:cNvPr id="4" name="Grafik 3" descr="eimert_neu_k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5211" y="1533334"/>
            <a:ext cx="2975795" cy="3623857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4864894" y="1657350"/>
            <a:ext cx="735806" cy="3429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 err="1">
                <a:solidFill>
                  <a:schemeClr val="tx1"/>
                </a:solidFill>
              </a:rPr>
              <a:t>Eimert</a:t>
            </a:r>
            <a:endParaRPr lang="de-DE" sz="1350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AD6B585-334F-44A8-8863-6FA1684D1EBD}"/>
              </a:ext>
            </a:extLst>
          </p:cNvPr>
          <p:cNvSpPr txBox="1"/>
          <p:nvPr/>
        </p:nvSpPr>
        <p:spPr>
          <a:xfrm>
            <a:off x="683568" y="836712"/>
            <a:ext cx="5361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Kölner Schule der Elektronischen Musik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mert_neu_k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628800"/>
            <a:ext cx="3767038" cy="4587415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4139952" y="2085135"/>
            <a:ext cx="1485900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>
                <a:solidFill>
                  <a:schemeClr val="tx1"/>
                </a:solidFill>
              </a:rPr>
              <a:t>Schwebungssummer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5293518" y="3479006"/>
            <a:ext cx="1178719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>
                <a:solidFill>
                  <a:schemeClr val="tx1"/>
                </a:solidFill>
              </a:rPr>
              <a:t>Tonbandgerät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4572000" y="4757738"/>
            <a:ext cx="950119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>
                <a:solidFill>
                  <a:schemeClr val="tx1"/>
                </a:solidFill>
              </a:rPr>
              <a:t>Mischpult</a:t>
            </a:r>
          </a:p>
        </p:txBody>
      </p:sp>
      <p:sp>
        <p:nvSpPr>
          <p:cNvPr id="11" name="Pfeil nach rechts 10"/>
          <p:cNvSpPr/>
          <p:nvPr/>
        </p:nvSpPr>
        <p:spPr>
          <a:xfrm>
            <a:off x="6017926" y="5013176"/>
            <a:ext cx="1178719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>
                <a:solidFill>
                  <a:schemeClr val="tx1"/>
                </a:solidFill>
              </a:rPr>
              <a:t>Bandschleifen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81FD72-DB3E-48AC-A8DC-ECF7291BE0D8}"/>
              </a:ext>
            </a:extLst>
          </p:cNvPr>
          <p:cNvSpPr txBox="1"/>
          <p:nvPr/>
        </p:nvSpPr>
        <p:spPr>
          <a:xfrm>
            <a:off x="683568" y="836712"/>
            <a:ext cx="5361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Kölner Schule der Elektronischen Musik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WDR-Sinusgenerato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772816"/>
            <a:ext cx="6102289" cy="4068192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2267744" y="2276872"/>
            <a:ext cx="1178719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>
                <a:solidFill>
                  <a:schemeClr val="tx1"/>
                </a:solidFill>
              </a:rPr>
              <a:t>Tongeneratoren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3364270" y="4058940"/>
            <a:ext cx="1085849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>
                <a:solidFill>
                  <a:schemeClr val="tx1"/>
                </a:solidFill>
              </a:rPr>
              <a:t>Tonbandgerät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1979712" y="5157192"/>
            <a:ext cx="1028699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>
                <a:solidFill>
                  <a:schemeClr val="tx1"/>
                </a:solidFill>
              </a:rPr>
              <a:t>Klebeband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6228184" y="2564904"/>
            <a:ext cx="1028699" cy="3429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>
                <a:solidFill>
                  <a:schemeClr val="tx1"/>
                </a:solidFill>
              </a:rPr>
              <a:t>Pegelmesser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A2EC80F-80E1-44F0-A626-72659061CC7D}"/>
              </a:ext>
            </a:extLst>
          </p:cNvPr>
          <p:cNvSpPr txBox="1"/>
          <p:nvPr/>
        </p:nvSpPr>
        <p:spPr>
          <a:xfrm>
            <a:off x="683568" y="836712"/>
            <a:ext cx="5361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Kölner Schule der Elektronischen Musik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3857CD3-74E8-4BA3-A188-107D06F49BAD}"/>
              </a:ext>
            </a:extLst>
          </p:cNvPr>
          <p:cNvSpPr txBox="1"/>
          <p:nvPr/>
        </p:nvSpPr>
        <p:spPr>
          <a:xfrm>
            <a:off x="533372" y="764704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101 Jahre Elektronische Musik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1079612" y="2780928"/>
            <a:ext cx="6984776" cy="156966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Frühe Spielinstrumente (1920-1930)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Radio, Generatoren, Plattenspieler, </a:t>
            </a:r>
            <a:r>
              <a:rPr lang="de-DE" sz="2400" dirty="0" err="1"/>
              <a:t>Tobandgerät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Analoge und digitale Synthesizer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Computer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29661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C0C056D-1930-4389-A9AD-91B1E3F8C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69900"/>
            <a:ext cx="59055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erio-maderna.jpg">
            <a:extLst>
              <a:ext uri="{FF2B5EF4-FFF2-40B4-BE49-F238E27FC236}">
                <a16:creationId xmlns:a16="http://schemas.microsoft.com/office/drawing/2014/main" id="{BF7B8AA1-9045-4607-BCE1-DBFA5AEE06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68344" cy="552120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D3E249E-CA19-4BC1-AA3E-ED7A08ADD2C9}"/>
              </a:ext>
            </a:extLst>
          </p:cNvPr>
          <p:cNvSpPr txBox="1"/>
          <p:nvPr/>
        </p:nvSpPr>
        <p:spPr>
          <a:xfrm>
            <a:off x="611560" y="6237312"/>
            <a:ext cx="788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Auch in anderen Studios (z.B. Mailand) wurde mit Tonbandschnipseln gearbeitet.</a:t>
            </a:r>
          </a:p>
        </p:txBody>
      </p:sp>
    </p:spTree>
    <p:extLst>
      <p:ext uri="{BB962C8B-B14F-4D97-AF65-F5344CB8AC3E}">
        <p14:creationId xmlns:p14="http://schemas.microsoft.com/office/powerpoint/2010/main" val="408637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CB887D6-33C9-431E-93B0-923FB1F5AAEF}"/>
              </a:ext>
            </a:extLst>
          </p:cNvPr>
          <p:cNvSpPr txBox="1"/>
          <p:nvPr/>
        </p:nvSpPr>
        <p:spPr>
          <a:xfrm>
            <a:off x="2843808" y="4581128"/>
            <a:ext cx="302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Weiter zu Teil 2c „Synthesizer“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3994EC-6DFD-4A97-8208-E025CA0CE832}"/>
              </a:ext>
            </a:extLst>
          </p:cNvPr>
          <p:cNvSpPr txBox="1"/>
          <p:nvPr/>
        </p:nvSpPr>
        <p:spPr>
          <a:xfrm>
            <a:off x="1188988" y="156608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Kompositionen der Kölner Schule und aus dem Mailänder Studio folgen in Teil 3 bei den Kompositionsanalyse!</a:t>
            </a:r>
          </a:p>
        </p:txBody>
      </p:sp>
    </p:spTree>
    <p:extLst>
      <p:ext uri="{BB962C8B-B14F-4D97-AF65-F5344CB8AC3E}">
        <p14:creationId xmlns:p14="http://schemas.microsoft.com/office/powerpoint/2010/main" val="154026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D3857CD3-74E8-4BA3-A188-107D06F49BAD}"/>
              </a:ext>
            </a:extLst>
          </p:cNvPr>
          <p:cNvSpPr txBox="1"/>
          <p:nvPr/>
        </p:nvSpPr>
        <p:spPr>
          <a:xfrm>
            <a:off x="533372" y="764704"/>
            <a:ext cx="7737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/>
              <a:t>100 Jahre Elektronische Musik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A2BB49-5A58-4E35-9E32-7E61E9343995}"/>
              </a:ext>
            </a:extLst>
          </p:cNvPr>
          <p:cNvSpPr txBox="1"/>
          <p:nvPr/>
        </p:nvSpPr>
        <p:spPr>
          <a:xfrm>
            <a:off x="1547663" y="2636912"/>
            <a:ext cx="5616626" cy="95410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Radio, Generatoren, Schallplatte, Tonbandgerät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7865F28-E099-4667-9174-3ADA1354C55C}"/>
              </a:ext>
            </a:extLst>
          </p:cNvPr>
          <p:cNvSpPr txBox="1"/>
          <p:nvPr/>
        </p:nvSpPr>
        <p:spPr>
          <a:xfrm>
            <a:off x="827584" y="4509120"/>
            <a:ext cx="7323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Musique </a:t>
            </a:r>
            <a:r>
              <a:rPr lang="de-DE" sz="2400" b="1" dirty="0" err="1"/>
              <a:t>concrète</a:t>
            </a:r>
            <a:r>
              <a:rPr lang="de-DE" sz="2400" b="1" dirty="0"/>
              <a:t> – Experimental Music – Kölner Schule</a:t>
            </a:r>
          </a:p>
        </p:txBody>
      </p:sp>
    </p:spTree>
    <p:extLst>
      <p:ext uri="{BB962C8B-B14F-4D97-AF65-F5344CB8AC3E}">
        <p14:creationId xmlns:p14="http://schemas.microsoft.com/office/powerpoint/2010/main" val="353250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BEB99B9-59F0-43AF-B87B-16123ECAFD02}"/>
              </a:ext>
            </a:extLst>
          </p:cNvPr>
          <p:cNvSpPr txBox="1"/>
          <p:nvPr/>
        </p:nvSpPr>
        <p:spPr>
          <a:xfrm>
            <a:off x="2249743" y="1321996"/>
            <a:ext cx="4281883" cy="830997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Musique </a:t>
            </a:r>
            <a:r>
              <a:rPr lang="de-DE" sz="2400" dirty="0" err="1"/>
              <a:t>Concrète</a:t>
            </a:r>
            <a:endParaRPr lang="de-DE" sz="2400" dirty="0"/>
          </a:p>
          <a:p>
            <a:pPr algn="ctr"/>
            <a:r>
              <a:rPr lang="de-DE" sz="2400" dirty="0"/>
              <a:t>Experimental Music</a:t>
            </a:r>
            <a:endParaRPr lang="de-DE" sz="1500" dirty="0"/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986A96F5-9916-49E6-BD75-DEE425A9F088}"/>
              </a:ext>
            </a:extLst>
          </p:cNvPr>
          <p:cNvSpPr/>
          <p:nvPr/>
        </p:nvSpPr>
        <p:spPr>
          <a:xfrm>
            <a:off x="4139952" y="2708920"/>
            <a:ext cx="661877" cy="861238"/>
          </a:xfrm>
          <a:prstGeom prst="downArrow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458E7F-DC23-4894-BC15-925E7C6CF34B}"/>
              </a:ext>
            </a:extLst>
          </p:cNvPr>
          <p:cNvSpPr txBox="1"/>
          <p:nvPr/>
        </p:nvSpPr>
        <p:spPr>
          <a:xfrm>
            <a:off x="1363165" y="3341920"/>
            <a:ext cx="67667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Gemeinsamkeiten: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als Klangmaterial ist alles Klingende möglich,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emphatische Begriff von „Komposition“ wird in Frage gestellt,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Klang-Forschung als notwendige Voraussetzung des Komponierens,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Auseinandersetzung mit dem Phänomen der Massenmedien.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3DB4580-2A0B-4D57-B434-B0350FF70D25}"/>
              </a:ext>
            </a:extLst>
          </p:cNvPr>
          <p:cNvSpPr txBox="1"/>
          <p:nvPr/>
        </p:nvSpPr>
        <p:spPr>
          <a:xfrm>
            <a:off x="1419059" y="5361844"/>
            <a:ext cx="511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Bemerkung: Die Kölner Schule hat dieselben Techniken, aber eine komplett andere Philosophie</a:t>
            </a:r>
          </a:p>
        </p:txBody>
      </p:sp>
    </p:spTree>
    <p:extLst>
      <p:ext uri="{BB962C8B-B14F-4D97-AF65-F5344CB8AC3E}">
        <p14:creationId xmlns:p14="http://schemas.microsoft.com/office/powerpoint/2010/main" val="271829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53EC616-9FB0-4A24-9634-A26048B11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08920"/>
            <a:ext cx="4876598" cy="386226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CB28B41-46F4-4A57-BEBC-0BB78A3F7374}"/>
              </a:ext>
            </a:extLst>
          </p:cNvPr>
          <p:cNvSpPr txBox="1"/>
          <p:nvPr/>
        </p:nvSpPr>
        <p:spPr>
          <a:xfrm>
            <a:off x="611560" y="1434170"/>
            <a:ext cx="551016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Pierre Schaeffer</a:t>
            </a:r>
          </a:p>
          <a:p>
            <a:pPr marL="214313" indent="-214313">
              <a:buFontTx/>
              <a:buChar char="-"/>
            </a:pPr>
            <a:r>
              <a:rPr lang="de-DE" dirty="0"/>
              <a:t>„Erfinder“ der Musique </a:t>
            </a:r>
            <a:r>
              <a:rPr lang="de-DE" dirty="0" err="1"/>
              <a:t>Concrète</a:t>
            </a:r>
            <a:endParaRPr lang="de-DE" dirty="0"/>
          </a:p>
          <a:p>
            <a:pPr marL="214313" indent="-214313">
              <a:buFontTx/>
              <a:buChar char="-"/>
            </a:pPr>
            <a:r>
              <a:rPr lang="de-DE" dirty="0"/>
              <a:t>„Godfather </a:t>
            </a:r>
            <a:r>
              <a:rPr lang="de-DE" dirty="0" err="1"/>
              <a:t>of</a:t>
            </a:r>
            <a:r>
              <a:rPr lang="de-DE" dirty="0"/>
              <a:t> Sampling und </a:t>
            </a:r>
            <a:r>
              <a:rPr lang="de-DE" dirty="0" err="1"/>
              <a:t>Djing</a:t>
            </a:r>
            <a:r>
              <a:rPr lang="de-DE" dirty="0"/>
              <a:t>“</a:t>
            </a:r>
          </a:p>
          <a:p>
            <a:pPr marL="214313" indent="-214313">
              <a:buFontTx/>
              <a:buChar char="-"/>
            </a:pPr>
            <a:r>
              <a:rPr lang="de-DE" dirty="0"/>
              <a:t>Betreiber des Studios „Gruppe de </a:t>
            </a:r>
            <a:r>
              <a:rPr lang="de-DE" dirty="0" err="1"/>
              <a:t>recherche</a:t>
            </a:r>
            <a:r>
              <a:rPr lang="de-DE" dirty="0"/>
              <a:t> </a:t>
            </a:r>
            <a:r>
              <a:rPr lang="de-DE" dirty="0" err="1"/>
              <a:t>musicale</a:t>
            </a:r>
            <a:r>
              <a:rPr lang="de-DE" dirty="0"/>
              <a:t>“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6265391-C2F4-40CF-9B3C-575536629872}"/>
              </a:ext>
            </a:extLst>
          </p:cNvPr>
          <p:cNvSpPr txBox="1"/>
          <p:nvPr/>
        </p:nvSpPr>
        <p:spPr>
          <a:xfrm>
            <a:off x="827584" y="5733256"/>
            <a:ext cx="310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1948 bis 1951 Kompositionen ausschließlich mit  Schalplatten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336722-D056-46E5-A10F-83A7C880EBB2}"/>
              </a:ext>
            </a:extLst>
          </p:cNvPr>
          <p:cNvSpPr txBox="1"/>
          <p:nvPr/>
        </p:nvSpPr>
        <p:spPr>
          <a:xfrm>
            <a:off x="683568" y="836712"/>
            <a:ext cx="452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Musique </a:t>
            </a:r>
            <a:r>
              <a:rPr lang="de-DE" sz="2400" b="1" dirty="0" err="1"/>
              <a:t>concrète</a:t>
            </a:r>
            <a:r>
              <a:rPr lang="de-DE" sz="2400" b="1" dirty="0"/>
              <a:t> (Pariser Schule)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24652C-43DE-4861-8798-619FBEEE610B}"/>
              </a:ext>
            </a:extLst>
          </p:cNvPr>
          <p:cNvSpPr txBox="1"/>
          <p:nvPr/>
        </p:nvSpPr>
        <p:spPr>
          <a:xfrm>
            <a:off x="899592" y="4027802"/>
            <a:ext cx="1872208" cy="400110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b="1" dirty="0"/>
              <a:t>… am Rundfunk</a:t>
            </a:r>
          </a:p>
        </p:txBody>
      </p:sp>
    </p:spTree>
    <p:extLst>
      <p:ext uri="{BB962C8B-B14F-4D97-AF65-F5344CB8AC3E}">
        <p14:creationId xmlns:p14="http://schemas.microsoft.com/office/powerpoint/2010/main" val="35798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0F8940B-E2CE-4422-854D-1DE6B6B65A22}"/>
              </a:ext>
            </a:extLst>
          </p:cNvPr>
          <p:cNvSpPr txBox="1"/>
          <p:nvPr/>
        </p:nvSpPr>
        <p:spPr>
          <a:xfrm>
            <a:off x="719172" y="1388444"/>
            <a:ext cx="288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Geräte der Schallplatten-Ära</a:t>
            </a:r>
            <a:r>
              <a:rPr lang="de-DE" sz="1350" dirty="0"/>
              <a:t>:</a:t>
            </a:r>
          </a:p>
        </p:txBody>
      </p:sp>
      <p:pic>
        <p:nvPicPr>
          <p:cNvPr id="4" name="Grafik 3" descr="Aufnahme">
            <a:extLst>
              <a:ext uri="{FF2B5EF4-FFF2-40B4-BE49-F238E27FC236}">
                <a16:creationId xmlns:a16="http://schemas.microsoft.com/office/drawing/2014/main" id="{CEB7C035-9255-4F1F-9BA4-CAF428A1D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480" y="3316484"/>
            <a:ext cx="685800" cy="685800"/>
          </a:xfrm>
          <a:prstGeom prst="rect">
            <a:avLst/>
          </a:prstGeom>
        </p:spPr>
      </p:pic>
      <p:pic>
        <p:nvPicPr>
          <p:cNvPr id="6" name="Grafik 5" descr="Lautsprecher">
            <a:extLst>
              <a:ext uri="{FF2B5EF4-FFF2-40B4-BE49-F238E27FC236}">
                <a16:creationId xmlns:a16="http://schemas.microsoft.com/office/drawing/2014/main" id="{0F5C4703-829E-47E2-A047-EABC0A7CE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2739" y="4023212"/>
            <a:ext cx="685800" cy="685800"/>
          </a:xfrm>
          <a:prstGeom prst="rect">
            <a:avLst/>
          </a:prstGeom>
        </p:spPr>
      </p:pic>
      <p:pic>
        <p:nvPicPr>
          <p:cNvPr id="8" name="Grafik 7" descr="Plattenspieler">
            <a:extLst>
              <a:ext uri="{FF2B5EF4-FFF2-40B4-BE49-F238E27FC236}">
                <a16:creationId xmlns:a16="http://schemas.microsoft.com/office/drawing/2014/main" id="{3E96F792-5F65-4BA1-BE38-262BF4956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839342" y="3337000"/>
            <a:ext cx="685800" cy="685800"/>
          </a:xfrm>
          <a:prstGeom prst="rect">
            <a:avLst/>
          </a:prstGeom>
        </p:spPr>
      </p:pic>
      <p:pic>
        <p:nvPicPr>
          <p:cNvPr id="14" name="Grafik 13" descr="DVD-Player">
            <a:extLst>
              <a:ext uri="{FF2B5EF4-FFF2-40B4-BE49-F238E27FC236}">
                <a16:creationId xmlns:a16="http://schemas.microsoft.com/office/drawing/2014/main" id="{A8E389BA-7974-4E2D-81CE-B8800E47B4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77438" y="2330003"/>
            <a:ext cx="685800" cy="685800"/>
          </a:xfrm>
          <a:prstGeom prst="rect">
            <a:avLst/>
          </a:prstGeom>
        </p:spPr>
      </p:pic>
      <p:pic>
        <p:nvPicPr>
          <p:cNvPr id="16" name="Grafik 15" descr="Mikrofon">
            <a:extLst>
              <a:ext uri="{FF2B5EF4-FFF2-40B4-BE49-F238E27FC236}">
                <a16:creationId xmlns:a16="http://schemas.microsoft.com/office/drawing/2014/main" id="{8B2F61DC-07F4-4E78-A9D6-6C52523FF6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14921" y="2209759"/>
            <a:ext cx="685800" cy="685800"/>
          </a:xfrm>
          <a:prstGeom prst="rect">
            <a:avLst/>
          </a:prstGeom>
        </p:spPr>
      </p:pic>
      <p:pic>
        <p:nvPicPr>
          <p:cNvPr id="18" name="Grafik 17" descr="Notenschrift">
            <a:extLst>
              <a:ext uri="{FF2B5EF4-FFF2-40B4-BE49-F238E27FC236}">
                <a16:creationId xmlns:a16="http://schemas.microsoft.com/office/drawing/2014/main" id="{B1F63170-2436-402C-9DD2-D2F71CC0F5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23717" y="2330003"/>
            <a:ext cx="685800" cy="685800"/>
          </a:xfrm>
          <a:prstGeom prst="rect">
            <a:avLst/>
          </a:prstGeom>
        </p:spPr>
      </p:pic>
      <p:pic>
        <p:nvPicPr>
          <p:cNvPr id="21" name="Grafik 20" descr="Plattenspieler">
            <a:extLst>
              <a:ext uri="{FF2B5EF4-FFF2-40B4-BE49-F238E27FC236}">
                <a16:creationId xmlns:a16="http://schemas.microsoft.com/office/drawing/2014/main" id="{6A48D33E-4B6A-4C58-B9D7-337BEBE2A5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11136" y="3577892"/>
            <a:ext cx="685800" cy="685800"/>
          </a:xfrm>
          <a:prstGeom prst="rect">
            <a:avLst/>
          </a:prstGeom>
        </p:spPr>
      </p:pic>
      <p:pic>
        <p:nvPicPr>
          <p:cNvPr id="22" name="Grafik 21" descr="Aufnahme">
            <a:extLst>
              <a:ext uri="{FF2B5EF4-FFF2-40B4-BE49-F238E27FC236}">
                <a16:creationId xmlns:a16="http://schemas.microsoft.com/office/drawing/2014/main" id="{7947A437-4B24-4D9E-8ECF-E2E0F2A69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2165" y="3879965"/>
            <a:ext cx="685800" cy="685800"/>
          </a:xfrm>
          <a:prstGeom prst="rect">
            <a:avLst/>
          </a:prstGeom>
        </p:spPr>
      </p:pic>
      <p:pic>
        <p:nvPicPr>
          <p:cNvPr id="23" name="Grafik 22" descr="Plattenspieler">
            <a:extLst>
              <a:ext uri="{FF2B5EF4-FFF2-40B4-BE49-F238E27FC236}">
                <a16:creationId xmlns:a16="http://schemas.microsoft.com/office/drawing/2014/main" id="{62C0520E-D017-4EB3-9A70-EDFB97C394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9342" y="3939938"/>
            <a:ext cx="685800" cy="685800"/>
          </a:xfrm>
          <a:prstGeom prst="rect">
            <a:avLst/>
          </a:prstGeom>
        </p:spPr>
      </p:pic>
      <p:pic>
        <p:nvPicPr>
          <p:cNvPr id="24" name="Grafik 23" descr="Aufnahme">
            <a:extLst>
              <a:ext uri="{FF2B5EF4-FFF2-40B4-BE49-F238E27FC236}">
                <a16:creationId xmlns:a16="http://schemas.microsoft.com/office/drawing/2014/main" id="{3BABF936-421E-4505-A1AC-7A9BC93DC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7377" y="2330003"/>
            <a:ext cx="685800" cy="685800"/>
          </a:xfrm>
          <a:prstGeom prst="rect">
            <a:avLst/>
          </a:prstGeom>
        </p:spPr>
      </p:pic>
      <p:pic>
        <p:nvPicPr>
          <p:cNvPr id="26" name="Grafik 25" descr="Spielzeugeisenbahn">
            <a:extLst>
              <a:ext uri="{FF2B5EF4-FFF2-40B4-BE49-F238E27FC236}">
                <a16:creationId xmlns:a16="http://schemas.microsoft.com/office/drawing/2014/main" id="{87A9C914-878E-4850-9C7E-3690E5CB19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7990" y="2167529"/>
            <a:ext cx="685800" cy="6858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851E38F0-21FA-4E37-9B2A-5CA490436FF9}"/>
              </a:ext>
            </a:extLst>
          </p:cNvPr>
          <p:cNvSpPr txBox="1"/>
          <p:nvPr/>
        </p:nvSpPr>
        <p:spPr>
          <a:xfrm>
            <a:off x="2440375" y="2400702"/>
            <a:ext cx="107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Mikrofon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9ADA5EF-8308-43E6-9C41-1D349C0ECC5A}"/>
              </a:ext>
            </a:extLst>
          </p:cNvPr>
          <p:cNvSpPr txBox="1"/>
          <p:nvPr/>
        </p:nvSpPr>
        <p:spPr>
          <a:xfrm>
            <a:off x="4117893" y="2188339"/>
            <a:ext cx="740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Mixer</a:t>
            </a:r>
          </a:p>
          <a:p>
            <a:r>
              <a:rPr lang="de-DE" b="1" dirty="0"/>
              <a:t> Hall </a:t>
            </a:r>
          </a:p>
          <a:p>
            <a:r>
              <a:rPr lang="de-DE" b="1" dirty="0"/>
              <a:t>Filter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58AD10B-1789-4CEA-9AB6-170D0ED2FCB5}"/>
              </a:ext>
            </a:extLst>
          </p:cNvPr>
          <p:cNvSpPr txBox="1"/>
          <p:nvPr/>
        </p:nvSpPr>
        <p:spPr>
          <a:xfrm>
            <a:off x="3170480" y="4522360"/>
            <a:ext cx="1746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Schellackplatten</a:t>
            </a:r>
          </a:p>
          <a:p>
            <a:pPr algn="ctr"/>
            <a:r>
              <a:rPr lang="de-DE" b="1" dirty="0"/>
              <a:t>Endlosrillen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B13FEAD-99B5-4336-BD10-7F01A4D6004A}"/>
              </a:ext>
            </a:extLst>
          </p:cNvPr>
          <p:cNvSpPr txBox="1"/>
          <p:nvPr/>
        </p:nvSpPr>
        <p:spPr>
          <a:xfrm>
            <a:off x="1303791" y="4465458"/>
            <a:ext cx="169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Plattenrekorder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B88E38C-7AC9-42C8-B08B-6D92C2E1A286}"/>
              </a:ext>
            </a:extLst>
          </p:cNvPr>
          <p:cNvSpPr txBox="1"/>
          <p:nvPr/>
        </p:nvSpPr>
        <p:spPr>
          <a:xfrm>
            <a:off x="4857610" y="4522771"/>
            <a:ext cx="150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Plattenspieler</a:t>
            </a:r>
          </a:p>
          <a:p>
            <a:r>
              <a:rPr lang="de-DE" b="1" dirty="0"/>
              <a:t>manipulieren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0707C4F-4FF2-4E80-8F04-8DEAF640BD5C}"/>
              </a:ext>
            </a:extLst>
          </p:cNvPr>
          <p:cNvSpPr txBox="1"/>
          <p:nvPr/>
        </p:nvSpPr>
        <p:spPr>
          <a:xfrm>
            <a:off x="7432120" y="2970235"/>
            <a:ext cx="130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Endprodukt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BC634F6-1ED0-4C8B-B34F-390CDB91F5CD}"/>
              </a:ext>
            </a:extLst>
          </p:cNvPr>
          <p:cNvSpPr txBox="1"/>
          <p:nvPr/>
        </p:nvSpPr>
        <p:spPr>
          <a:xfrm>
            <a:off x="5962243" y="2887579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Zusammen-</a:t>
            </a:r>
          </a:p>
          <a:p>
            <a:r>
              <a:rPr lang="de-DE" b="1" dirty="0"/>
              <a:t>setzen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9C64BE6-F7FF-44D1-809D-B48DBC4C719E}"/>
              </a:ext>
            </a:extLst>
          </p:cNvPr>
          <p:cNvSpPr txBox="1"/>
          <p:nvPr/>
        </p:nvSpPr>
        <p:spPr>
          <a:xfrm>
            <a:off x="7383117" y="4660858"/>
            <a:ext cx="127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Vorführung</a:t>
            </a:r>
          </a:p>
        </p:txBody>
      </p: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47AC1543-EFD5-4DE8-AFD4-71926DAF75D6}"/>
              </a:ext>
            </a:extLst>
          </p:cNvPr>
          <p:cNvSpPr/>
          <p:nvPr/>
        </p:nvSpPr>
        <p:spPr>
          <a:xfrm>
            <a:off x="1507166" y="2510429"/>
            <a:ext cx="394485" cy="236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38" name="Pfeil: nach rechts 37">
            <a:extLst>
              <a:ext uri="{FF2B5EF4-FFF2-40B4-BE49-F238E27FC236}">
                <a16:creationId xmlns:a16="http://schemas.microsoft.com/office/drawing/2014/main" id="{77729E6B-5F01-4BED-843C-ACC4D32F6858}"/>
              </a:ext>
            </a:extLst>
          </p:cNvPr>
          <p:cNvSpPr/>
          <p:nvPr/>
        </p:nvSpPr>
        <p:spPr>
          <a:xfrm>
            <a:off x="5660270" y="2554642"/>
            <a:ext cx="394485" cy="236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B508C82C-2AE1-4CBE-9971-14B1AF89FE7D}"/>
              </a:ext>
            </a:extLst>
          </p:cNvPr>
          <p:cNvSpPr/>
          <p:nvPr/>
        </p:nvSpPr>
        <p:spPr>
          <a:xfrm>
            <a:off x="6923431" y="2554642"/>
            <a:ext cx="394485" cy="236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0" name="Pfeil: nach rechts 39">
            <a:extLst>
              <a:ext uri="{FF2B5EF4-FFF2-40B4-BE49-F238E27FC236}">
                <a16:creationId xmlns:a16="http://schemas.microsoft.com/office/drawing/2014/main" id="{835665B0-8B43-4BF1-9B6C-872FB50F5181}"/>
              </a:ext>
            </a:extLst>
          </p:cNvPr>
          <p:cNvSpPr/>
          <p:nvPr/>
        </p:nvSpPr>
        <p:spPr>
          <a:xfrm>
            <a:off x="4142501" y="3846380"/>
            <a:ext cx="394485" cy="236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1" name="Pfeil: nach rechts 40">
            <a:extLst>
              <a:ext uri="{FF2B5EF4-FFF2-40B4-BE49-F238E27FC236}">
                <a16:creationId xmlns:a16="http://schemas.microsoft.com/office/drawing/2014/main" id="{7867BCB8-9011-40EB-A12B-AB5DAB2F36B6}"/>
              </a:ext>
            </a:extLst>
          </p:cNvPr>
          <p:cNvSpPr/>
          <p:nvPr/>
        </p:nvSpPr>
        <p:spPr>
          <a:xfrm>
            <a:off x="2657337" y="3821677"/>
            <a:ext cx="394485" cy="236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2" name="Pfeil: nach rechts 41">
            <a:extLst>
              <a:ext uri="{FF2B5EF4-FFF2-40B4-BE49-F238E27FC236}">
                <a16:creationId xmlns:a16="http://schemas.microsoft.com/office/drawing/2014/main" id="{DF634648-A119-4DD7-9C68-F3FC6EAD1049}"/>
              </a:ext>
            </a:extLst>
          </p:cNvPr>
          <p:cNvSpPr/>
          <p:nvPr/>
        </p:nvSpPr>
        <p:spPr>
          <a:xfrm rot="5400000">
            <a:off x="2060579" y="3143359"/>
            <a:ext cx="394485" cy="236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3" name="Pfeil: nach rechts 42">
            <a:extLst>
              <a:ext uri="{FF2B5EF4-FFF2-40B4-BE49-F238E27FC236}">
                <a16:creationId xmlns:a16="http://schemas.microsoft.com/office/drawing/2014/main" id="{C06E8F5B-9319-48D2-A08D-126CE1D9F38A}"/>
              </a:ext>
            </a:extLst>
          </p:cNvPr>
          <p:cNvSpPr/>
          <p:nvPr/>
        </p:nvSpPr>
        <p:spPr>
          <a:xfrm rot="5400000">
            <a:off x="7548477" y="3524189"/>
            <a:ext cx="394485" cy="236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4" name="Pfeil: nach rechts 43">
            <a:extLst>
              <a:ext uri="{FF2B5EF4-FFF2-40B4-BE49-F238E27FC236}">
                <a16:creationId xmlns:a16="http://schemas.microsoft.com/office/drawing/2014/main" id="{284F2A98-6B02-4628-A86E-FB9CEC9AF3AD}"/>
              </a:ext>
            </a:extLst>
          </p:cNvPr>
          <p:cNvSpPr/>
          <p:nvPr/>
        </p:nvSpPr>
        <p:spPr>
          <a:xfrm rot="16200000">
            <a:off x="5015278" y="2950079"/>
            <a:ext cx="394485" cy="236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13545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0F8940B-E2CE-4422-854D-1DE6B6B65A22}"/>
              </a:ext>
            </a:extLst>
          </p:cNvPr>
          <p:cNvSpPr txBox="1"/>
          <p:nvPr/>
        </p:nvSpPr>
        <p:spPr>
          <a:xfrm>
            <a:off x="719172" y="1388444"/>
            <a:ext cx="288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Geräte der Schallplatten-Ära</a:t>
            </a:r>
            <a:r>
              <a:rPr lang="de-DE" sz="1350" dirty="0"/>
              <a:t>:</a:t>
            </a:r>
          </a:p>
        </p:txBody>
      </p:sp>
      <p:pic>
        <p:nvPicPr>
          <p:cNvPr id="4" name="Grafik 3" descr="Aufnahme">
            <a:extLst>
              <a:ext uri="{FF2B5EF4-FFF2-40B4-BE49-F238E27FC236}">
                <a16:creationId xmlns:a16="http://schemas.microsoft.com/office/drawing/2014/main" id="{CEB7C035-9255-4F1F-9BA4-CAF428A1D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480" y="3316484"/>
            <a:ext cx="685800" cy="685800"/>
          </a:xfrm>
          <a:prstGeom prst="rect">
            <a:avLst/>
          </a:prstGeom>
        </p:spPr>
      </p:pic>
      <p:pic>
        <p:nvPicPr>
          <p:cNvPr id="8" name="Grafik 7" descr="Plattenspieler">
            <a:extLst>
              <a:ext uri="{FF2B5EF4-FFF2-40B4-BE49-F238E27FC236}">
                <a16:creationId xmlns:a16="http://schemas.microsoft.com/office/drawing/2014/main" id="{3E96F792-5F65-4BA1-BE38-262BF4956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4839342" y="3337000"/>
            <a:ext cx="685800" cy="685800"/>
          </a:xfrm>
          <a:prstGeom prst="rect">
            <a:avLst/>
          </a:prstGeom>
        </p:spPr>
      </p:pic>
      <p:pic>
        <p:nvPicPr>
          <p:cNvPr id="22" name="Grafik 21" descr="Aufnahme">
            <a:extLst>
              <a:ext uri="{FF2B5EF4-FFF2-40B4-BE49-F238E27FC236}">
                <a16:creationId xmlns:a16="http://schemas.microsoft.com/office/drawing/2014/main" id="{7947A437-4B24-4D9E-8ECF-E2E0F2A69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2165" y="3879965"/>
            <a:ext cx="685800" cy="685800"/>
          </a:xfrm>
          <a:prstGeom prst="rect">
            <a:avLst/>
          </a:prstGeom>
        </p:spPr>
      </p:pic>
      <p:pic>
        <p:nvPicPr>
          <p:cNvPr id="23" name="Grafik 22" descr="Plattenspieler">
            <a:extLst>
              <a:ext uri="{FF2B5EF4-FFF2-40B4-BE49-F238E27FC236}">
                <a16:creationId xmlns:a16="http://schemas.microsoft.com/office/drawing/2014/main" id="{62C0520E-D017-4EB3-9A70-EDFB97C39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9342" y="3939938"/>
            <a:ext cx="685800" cy="6858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858AD10B-1789-4CEA-9AB6-170D0ED2FCB5}"/>
              </a:ext>
            </a:extLst>
          </p:cNvPr>
          <p:cNvSpPr txBox="1"/>
          <p:nvPr/>
        </p:nvSpPr>
        <p:spPr>
          <a:xfrm>
            <a:off x="3170480" y="4522360"/>
            <a:ext cx="1746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Schellackplatten</a:t>
            </a:r>
          </a:p>
          <a:p>
            <a:pPr algn="ctr"/>
            <a:r>
              <a:rPr lang="de-DE" b="1" dirty="0"/>
              <a:t>Endlosrillen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B88E38C-7AC9-42C8-B08B-6D92C2E1A286}"/>
              </a:ext>
            </a:extLst>
          </p:cNvPr>
          <p:cNvSpPr txBox="1"/>
          <p:nvPr/>
        </p:nvSpPr>
        <p:spPr>
          <a:xfrm>
            <a:off x="4857610" y="4522771"/>
            <a:ext cx="150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Plattenspieler</a:t>
            </a:r>
          </a:p>
          <a:p>
            <a:r>
              <a:rPr lang="de-DE" b="1" dirty="0"/>
              <a:t>manipulieren</a:t>
            </a:r>
          </a:p>
        </p:txBody>
      </p:sp>
      <p:sp>
        <p:nvSpPr>
          <p:cNvPr id="40" name="Pfeil: nach rechts 39">
            <a:extLst>
              <a:ext uri="{FF2B5EF4-FFF2-40B4-BE49-F238E27FC236}">
                <a16:creationId xmlns:a16="http://schemas.microsoft.com/office/drawing/2014/main" id="{835665B0-8B43-4BF1-9B6C-872FB50F5181}"/>
              </a:ext>
            </a:extLst>
          </p:cNvPr>
          <p:cNvSpPr/>
          <p:nvPr/>
        </p:nvSpPr>
        <p:spPr>
          <a:xfrm>
            <a:off x="4142501" y="3846380"/>
            <a:ext cx="394485" cy="236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1" name="Pfeil: nach rechts 40">
            <a:extLst>
              <a:ext uri="{FF2B5EF4-FFF2-40B4-BE49-F238E27FC236}">
                <a16:creationId xmlns:a16="http://schemas.microsoft.com/office/drawing/2014/main" id="{7867BCB8-9011-40EB-A12B-AB5DAB2F36B6}"/>
              </a:ext>
            </a:extLst>
          </p:cNvPr>
          <p:cNvSpPr/>
          <p:nvPr/>
        </p:nvSpPr>
        <p:spPr>
          <a:xfrm>
            <a:off x="2657337" y="3821677"/>
            <a:ext cx="394485" cy="236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4" name="Pfeil: nach rechts 43">
            <a:extLst>
              <a:ext uri="{FF2B5EF4-FFF2-40B4-BE49-F238E27FC236}">
                <a16:creationId xmlns:a16="http://schemas.microsoft.com/office/drawing/2014/main" id="{284F2A98-6B02-4628-A86E-FB9CEC9AF3AD}"/>
              </a:ext>
            </a:extLst>
          </p:cNvPr>
          <p:cNvSpPr/>
          <p:nvPr/>
        </p:nvSpPr>
        <p:spPr>
          <a:xfrm rot="16200000">
            <a:off x="5015278" y="2950079"/>
            <a:ext cx="394485" cy="2365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D3E92EA-B01C-4FA8-887E-80DD55212074}"/>
              </a:ext>
            </a:extLst>
          </p:cNvPr>
          <p:cNvSpPr/>
          <p:nvPr/>
        </p:nvSpPr>
        <p:spPr>
          <a:xfrm>
            <a:off x="2700601" y="3031644"/>
            <a:ext cx="3783644" cy="24640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26D757-5DAC-4927-925F-063F892222ED}"/>
              </a:ext>
            </a:extLst>
          </p:cNvPr>
          <p:cNvSpPr txBox="1"/>
          <p:nvPr/>
        </p:nvSpPr>
        <p:spPr>
          <a:xfrm>
            <a:off x="656959" y="2040048"/>
            <a:ext cx="445147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Geschwindigkeit: Tonhöhe, Klangfarbe, Dauer</a:t>
            </a:r>
          </a:p>
          <a:p>
            <a:r>
              <a:rPr lang="de-DE" dirty="0"/>
              <a:t>Rückwärts: Semantik</a:t>
            </a:r>
          </a:p>
          <a:p>
            <a:r>
              <a:rPr lang="de-DE" dirty="0"/>
              <a:t>Schleifen</a:t>
            </a:r>
          </a:p>
          <a:p>
            <a:r>
              <a:rPr lang="de-DE" dirty="0"/>
              <a:t>„Zerstückeln“</a:t>
            </a:r>
          </a:p>
        </p:txBody>
      </p:sp>
      <p:pic>
        <p:nvPicPr>
          <p:cNvPr id="36" name="Grafik 35" descr="DVD-Player">
            <a:extLst>
              <a:ext uri="{FF2B5EF4-FFF2-40B4-BE49-F238E27FC236}">
                <a16:creationId xmlns:a16="http://schemas.microsoft.com/office/drawing/2014/main" id="{7524EBB7-874C-47DF-A324-96C34611F7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77438" y="2330003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6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4E5BCD5-E995-442E-A645-768872153908}"/>
              </a:ext>
            </a:extLst>
          </p:cNvPr>
          <p:cNvSpPr txBox="1"/>
          <p:nvPr/>
        </p:nvSpPr>
        <p:spPr>
          <a:xfrm>
            <a:off x="639427" y="1109339"/>
            <a:ext cx="2490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Geräte der Tonband-Ära</a:t>
            </a:r>
            <a:r>
              <a:rPr lang="de-DE" sz="1350" dirty="0"/>
              <a:t>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777057-066B-4D5F-A73B-1CE751DBD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20" y="1819330"/>
            <a:ext cx="3015860" cy="40219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DCB703-3D9D-4CA1-A8B2-23EC1C660D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99" y="1643625"/>
            <a:ext cx="3089629" cy="41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7ED486-5F4B-4DB6-BE17-50DB84F21D55}"/>
              </a:ext>
            </a:extLst>
          </p:cNvPr>
          <p:cNvSpPr txBox="1"/>
          <p:nvPr/>
        </p:nvSpPr>
        <p:spPr>
          <a:xfrm>
            <a:off x="4908400" y="1114222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Morphophone</a:t>
            </a:r>
            <a:r>
              <a:rPr lang="de-DE" sz="135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4648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69AFD86-E1FF-474F-970D-6DF64AA2379D}"/>
              </a:ext>
            </a:extLst>
          </p:cNvPr>
          <p:cNvSpPr txBox="1"/>
          <p:nvPr/>
        </p:nvSpPr>
        <p:spPr>
          <a:xfrm>
            <a:off x="795670" y="1412367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Phonogène</a:t>
            </a:r>
            <a:r>
              <a:rPr lang="de-DE" dirty="0"/>
              <a:t>:</a:t>
            </a:r>
            <a:endParaRPr lang="de-DE" sz="135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823FC3-88D8-40A2-A2BC-B9BE34735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0" y="2034363"/>
            <a:ext cx="2895600" cy="3124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1ECC3C4-536F-4EBC-8FCC-0B1D2E13D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6515"/>
            <a:ext cx="2957036" cy="38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1350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Bildschirmpräsentation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Martin Stroh</dc:creator>
  <cp:lastModifiedBy>Wolfgang Martin Stroh</cp:lastModifiedBy>
  <cp:revision>67</cp:revision>
  <dcterms:created xsi:type="dcterms:W3CDTF">2020-04-10T07:07:08Z</dcterms:created>
  <dcterms:modified xsi:type="dcterms:W3CDTF">2022-01-12T12:35:21Z</dcterms:modified>
</cp:coreProperties>
</file>