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3" r:id="rId3"/>
    <p:sldId id="284" r:id="rId4"/>
    <p:sldId id="275" r:id="rId5"/>
    <p:sldId id="296" r:id="rId6"/>
    <p:sldId id="278" r:id="rId7"/>
    <p:sldId id="261" r:id="rId8"/>
    <p:sldId id="294" r:id="rId9"/>
    <p:sldId id="285" r:id="rId10"/>
    <p:sldId id="282" r:id="rId11"/>
    <p:sldId id="286" r:id="rId12"/>
    <p:sldId id="258" r:id="rId13"/>
    <p:sldId id="295" r:id="rId14"/>
    <p:sldId id="287" r:id="rId15"/>
    <p:sldId id="279" r:id="rId16"/>
    <p:sldId id="297" r:id="rId17"/>
    <p:sldId id="280" r:id="rId18"/>
    <p:sldId id="288" r:id="rId19"/>
    <p:sldId id="289" r:id="rId20"/>
    <p:sldId id="264" r:id="rId21"/>
    <p:sldId id="265" r:id="rId22"/>
    <p:sldId id="273" r:id="rId23"/>
    <p:sldId id="274" r:id="rId24"/>
    <p:sldId id="269" r:id="rId25"/>
    <p:sldId id="271" r:id="rId26"/>
    <p:sldId id="283" r:id="rId27"/>
    <p:sldId id="290" r:id="rId28"/>
    <p:sldId id="291" r:id="rId29"/>
    <p:sldId id="277" r:id="rId30"/>
    <p:sldId id="263" r:id="rId31"/>
    <p:sldId id="266" r:id="rId32"/>
    <p:sldId id="298" r:id="rId33"/>
    <p:sldId id="281" r:id="rId34"/>
    <p:sldId id="292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4B9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C498C-2C8B-4DDF-8014-48E8DE292FF4}" type="datetimeFigureOut">
              <a:rPr lang="de-DE" smtClean="0"/>
              <a:pPr/>
              <a:t>07.08.2020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3RGLT5w4qos?feature=oembed" TargetMode="Externa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qkLGXPr1zEw?feature=oembed" TargetMode="Externa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6lSjNT9TkTw?feature=oembed" TargetMode="Externa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wolfg\Desktop\Kurs%20El%20Musik%202020\Kursmaterialien\03Bis1945\Trautonium\texte\07hitchcock.mp3" TargetMode="External"/><Relationship Id="rId6" Type="http://schemas.openxmlformats.org/officeDocument/2006/relationships/image" Target="../media/image36.png"/><Relationship Id="rId5" Type="http://schemas.microsoft.com/office/2007/relationships/media" Target="file:///C:\Users\wolfg\Desktop\Kurs%20El%20Musik%202020\Kursmaterialien\03Bis1945\Trautonium\texte\07hitchcock.mp3" TargetMode="Externa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D3857CD3-74E8-4BA3-A188-107D06F49BAD}"/>
              </a:ext>
            </a:extLst>
          </p:cNvPr>
          <p:cNvSpPr txBox="1"/>
          <p:nvPr/>
        </p:nvSpPr>
        <p:spPr>
          <a:xfrm>
            <a:off x="533372" y="764704"/>
            <a:ext cx="7737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100 Jahre Elektronische Musik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BA2BB49-5A58-4E35-9E32-7E61E9343995}"/>
              </a:ext>
            </a:extLst>
          </p:cNvPr>
          <p:cNvSpPr txBox="1"/>
          <p:nvPr/>
        </p:nvSpPr>
        <p:spPr>
          <a:xfrm>
            <a:off x="1475656" y="1916832"/>
            <a:ext cx="5709177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Die ersten Instrumente</a:t>
            </a:r>
          </a:p>
          <a:p>
            <a:pPr algn="ctr"/>
            <a:r>
              <a:rPr lang="de-DE" sz="2400" dirty="0" err="1"/>
              <a:t>Theremin</a:t>
            </a:r>
            <a:r>
              <a:rPr lang="de-DE" sz="2400" dirty="0"/>
              <a:t>, </a:t>
            </a:r>
            <a:r>
              <a:rPr lang="de-DE" sz="2400" dirty="0" err="1"/>
              <a:t>Ondes</a:t>
            </a:r>
            <a:r>
              <a:rPr lang="de-DE" sz="2400" dirty="0"/>
              <a:t> </a:t>
            </a:r>
            <a:r>
              <a:rPr lang="de-DE" sz="2400" dirty="0" err="1"/>
              <a:t>Martenot</a:t>
            </a:r>
            <a:r>
              <a:rPr lang="de-DE" sz="2400" dirty="0"/>
              <a:t>, </a:t>
            </a:r>
            <a:r>
              <a:rPr lang="de-DE" sz="2400" dirty="0" err="1"/>
              <a:t>Trautonium</a:t>
            </a:r>
            <a:r>
              <a:rPr lang="de-DE" sz="2400" dirty="0"/>
              <a:t>/</a:t>
            </a:r>
            <a:r>
              <a:rPr lang="de-DE" sz="2400" dirty="0" err="1"/>
              <a:t>Mixturtrautonium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xmlns="" val="97250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67544" y="620688"/>
            <a:ext cx="126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Trautonium</a:t>
            </a:r>
            <a:endParaRPr lang="de-DE" dirty="0"/>
          </a:p>
        </p:txBody>
      </p:sp>
      <p:pic>
        <p:nvPicPr>
          <p:cNvPr id="5" name="Grafik 4" descr="Volkstrautonium-mit-Sch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420888"/>
            <a:ext cx="3842370" cy="250858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1979712" y="1268760"/>
            <a:ext cx="5904656" cy="48245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259632" y="1268760"/>
            <a:ext cx="308263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2800" b="1" dirty="0"/>
              <a:t>Friedrich Trautwein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012160" y="1340768"/>
            <a:ext cx="248600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2800" b="1" dirty="0"/>
              <a:t>Paul Hindemith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259632" y="5445224"/>
            <a:ext cx="259571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2800" b="1" dirty="0"/>
              <a:t>Harald </a:t>
            </a:r>
            <a:r>
              <a:rPr lang="de-DE" sz="2800" b="1" dirty="0" err="1"/>
              <a:t>Genzmer</a:t>
            </a:r>
            <a:endParaRPr lang="de-DE" sz="28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6372200" y="5445224"/>
            <a:ext cx="174002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2800" b="1" dirty="0"/>
              <a:t>Oskar </a:t>
            </a:r>
            <a:r>
              <a:rPr lang="de-DE" sz="2800" b="1" dirty="0" err="1"/>
              <a:t>Sala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BA2BB49-5A58-4E35-9E32-7E61E9343995}"/>
              </a:ext>
            </a:extLst>
          </p:cNvPr>
          <p:cNvSpPr txBox="1"/>
          <p:nvPr/>
        </p:nvSpPr>
        <p:spPr>
          <a:xfrm>
            <a:off x="1475656" y="836712"/>
            <a:ext cx="5709177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Die ersten Instrumente</a:t>
            </a:r>
          </a:p>
          <a:p>
            <a:pPr algn="ctr"/>
            <a:r>
              <a:rPr lang="de-DE" sz="2400" dirty="0" err="1"/>
              <a:t>Theremin</a:t>
            </a:r>
            <a:r>
              <a:rPr lang="de-DE" sz="2400" dirty="0"/>
              <a:t>, </a:t>
            </a:r>
            <a:r>
              <a:rPr lang="de-DE" sz="2400" dirty="0" err="1"/>
              <a:t>Ondes</a:t>
            </a:r>
            <a:r>
              <a:rPr lang="de-DE" sz="2400" dirty="0"/>
              <a:t> </a:t>
            </a:r>
            <a:r>
              <a:rPr lang="de-DE" sz="2400" dirty="0" err="1"/>
              <a:t>Martenot</a:t>
            </a:r>
            <a:r>
              <a:rPr lang="de-DE" sz="2400" dirty="0"/>
              <a:t>, </a:t>
            </a:r>
            <a:r>
              <a:rPr lang="de-DE" sz="2400" dirty="0" err="1"/>
              <a:t>Trautonium</a:t>
            </a:r>
            <a:r>
              <a:rPr lang="de-DE" sz="2400" dirty="0"/>
              <a:t>/</a:t>
            </a:r>
            <a:r>
              <a:rPr lang="de-DE" sz="2400" dirty="0" err="1"/>
              <a:t>Mixturtrautonium</a:t>
            </a:r>
            <a:endParaRPr lang="de-DE" sz="2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E989611-385E-4634-A35E-7200B0E6F453}"/>
              </a:ext>
            </a:extLst>
          </p:cNvPr>
          <p:cNvSpPr txBox="1"/>
          <p:nvPr/>
        </p:nvSpPr>
        <p:spPr>
          <a:xfrm>
            <a:off x="2601520" y="3212976"/>
            <a:ext cx="3628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dirty="0"/>
              <a:t>Die Rezeption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144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476672"/>
            <a:ext cx="108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Theremin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124744"/>
            <a:ext cx="5081135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Präsentation durch  Leon Thermen 1920 in </a:t>
            </a:r>
            <a:r>
              <a:rPr lang="de-DE" sz="2000" b="1" dirty="0"/>
              <a:t>Moskau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259632" y="1844824"/>
            <a:ext cx="3104953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Patentierung in den </a:t>
            </a:r>
            <a:r>
              <a:rPr lang="de-DE" sz="2000" b="1" dirty="0"/>
              <a:t>USA 1928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567255" y="2572804"/>
            <a:ext cx="204350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Nachbau durch RCA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796136" y="2276872"/>
            <a:ext cx="165808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Carla </a:t>
            </a:r>
            <a:r>
              <a:rPr lang="de-DE" dirty="0" err="1"/>
              <a:t>Rockmore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849751" y="3365341"/>
            <a:ext cx="1759008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Moog-</a:t>
            </a:r>
            <a:r>
              <a:rPr lang="de-DE" dirty="0" err="1"/>
              <a:t>Theremin</a:t>
            </a:r>
            <a:r>
              <a:rPr lang="de-DE" dirty="0"/>
              <a:t> </a:t>
            </a:r>
          </a:p>
          <a:p>
            <a:r>
              <a:rPr lang="de-DE" dirty="0"/>
              <a:t>(1954/1990)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8691" y="5225573"/>
            <a:ext cx="206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Theremin</a:t>
            </a:r>
            <a:r>
              <a:rPr lang="de-DE" dirty="0"/>
              <a:t>-Varianten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64088" y="4365104"/>
            <a:ext cx="2295244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Revival in Deutschland</a:t>
            </a:r>
          </a:p>
          <a:p>
            <a:r>
              <a:rPr lang="de-DE" dirty="0"/>
              <a:t>(Lydia </a:t>
            </a:r>
            <a:r>
              <a:rPr lang="de-DE" dirty="0" err="1"/>
              <a:t>Kavina</a:t>
            </a:r>
            <a:r>
              <a:rPr lang="de-DE" dirty="0"/>
              <a:t> 1995)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292080" y="3212976"/>
            <a:ext cx="2232247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1938 Thermen zurück in Sowjetrussland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137783" y="4445461"/>
            <a:ext cx="1659621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Theremini</a:t>
            </a:r>
            <a:r>
              <a:rPr lang="de-DE" dirty="0"/>
              <a:t> 2014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2483768" y="1484784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cxnSpLocks/>
          </p:cNvCxnSpPr>
          <p:nvPr/>
        </p:nvCxnSpPr>
        <p:spPr>
          <a:xfrm flipH="1">
            <a:off x="1345695" y="4013413"/>
            <a:ext cx="792088" cy="11521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cxnSpLocks/>
          </p:cNvCxnSpPr>
          <p:nvPr/>
        </p:nvCxnSpPr>
        <p:spPr>
          <a:xfrm>
            <a:off x="2353807" y="4013413"/>
            <a:ext cx="0" cy="4011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2483768" y="2204864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>
          <a:xfrm>
            <a:off x="2458252" y="2960948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cxnSpLocks/>
          </p:cNvCxnSpPr>
          <p:nvPr/>
        </p:nvCxnSpPr>
        <p:spPr>
          <a:xfrm>
            <a:off x="4499992" y="2152891"/>
            <a:ext cx="1152128" cy="3400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6444208" y="2780928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6530442" y="3954906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13B92F00-5E63-445B-B453-2543C4563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49" y="-27973"/>
            <a:ext cx="7143750" cy="40100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0F3165B6-ECC4-473F-8831-5DDF537E1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07931">
            <a:off x="411515" y="389955"/>
            <a:ext cx="3292739" cy="553401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8D1F10D2-92D1-49AF-8C55-635857AB3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7090" y="3429000"/>
            <a:ext cx="456690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64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7A9286F-8B2F-4745-B82D-8F99633C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61" t="-50" r="19833" b="-1209"/>
          <a:stretch/>
        </p:blipFill>
        <p:spPr>
          <a:xfrm>
            <a:off x="395536" y="1988840"/>
            <a:ext cx="3960440" cy="40520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6502BF8-D46E-4692-B78A-1F8ED139260D}"/>
              </a:ext>
            </a:extLst>
          </p:cNvPr>
          <p:cNvSpPr txBox="1"/>
          <p:nvPr/>
        </p:nvSpPr>
        <p:spPr>
          <a:xfrm>
            <a:off x="401291" y="1075312"/>
            <a:ext cx="2658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Robert Moog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89D14D9B-C868-44B7-AE87-BE20854F47C9}"/>
              </a:ext>
            </a:extLst>
          </p:cNvPr>
          <p:cNvSpPr txBox="1"/>
          <p:nvPr/>
        </p:nvSpPr>
        <p:spPr>
          <a:xfrm>
            <a:off x="1220981" y="6237312"/>
            <a:ext cx="186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am RCA Theremin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F39D657-DBB7-4325-8CE6-443A89C15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7946" y="260648"/>
            <a:ext cx="4277622" cy="513635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4C2998D-416F-4CC6-9B78-2A1F7AB69AF4}"/>
              </a:ext>
            </a:extLst>
          </p:cNvPr>
          <p:cNvSpPr txBox="1"/>
          <p:nvPr/>
        </p:nvSpPr>
        <p:spPr>
          <a:xfrm>
            <a:off x="5220072" y="5717687"/>
            <a:ext cx="312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Carla </a:t>
            </a:r>
            <a:r>
              <a:rPr lang="de-DE" sz="3600" dirty="0" err="1"/>
              <a:t>Rockmore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xmlns="" val="16162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ondesLadies.jpg">
            <a:extLst>
              <a:ext uri="{FF2B5EF4-FFF2-40B4-BE49-F238E27FC236}">
                <a16:creationId xmlns:a16="http://schemas.microsoft.com/office/drawing/2014/main" xmlns="" id="{ED8D9333-0EDF-4F51-A122-2885E15DE6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600200"/>
            <a:ext cx="6501384" cy="3657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2BC8AA81-53F3-4A8C-8FFE-6F2EAA9EC352}"/>
              </a:ext>
            </a:extLst>
          </p:cNvPr>
          <p:cNvSpPr txBox="1"/>
          <p:nvPr/>
        </p:nvSpPr>
        <p:spPr>
          <a:xfrm>
            <a:off x="1673199" y="5589240"/>
            <a:ext cx="538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Ginette </a:t>
            </a:r>
            <a:r>
              <a:rPr lang="de-DE" dirty="0" err="1"/>
              <a:t>Martenot</a:t>
            </a:r>
            <a:r>
              <a:rPr lang="de-DE" dirty="0"/>
              <a:t> dirigiert ein „Nocturne“ von Debussy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189F45C4-3AFD-4FFB-9FA3-95D5F29A78A8}"/>
              </a:ext>
            </a:extLst>
          </p:cNvPr>
          <p:cNvSpPr txBox="1"/>
          <p:nvPr/>
        </p:nvSpPr>
        <p:spPr>
          <a:xfrm>
            <a:off x="323528" y="404664"/>
            <a:ext cx="437055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Ondes</a:t>
            </a:r>
            <a:r>
              <a:rPr lang="de-DE" dirty="0"/>
              <a:t> </a:t>
            </a:r>
            <a:r>
              <a:rPr lang="de-DE" dirty="0" err="1"/>
              <a:t>Martenot</a:t>
            </a:r>
            <a:r>
              <a:rPr lang="de-DE" dirty="0"/>
              <a:t>…. bleibt ganz in Frankreich!</a:t>
            </a:r>
          </a:p>
        </p:txBody>
      </p:sp>
    </p:spTree>
    <p:extLst>
      <p:ext uri="{BB962C8B-B14F-4D97-AF65-F5344CB8AC3E}">
        <p14:creationId xmlns:p14="http://schemas.microsoft.com/office/powerpoint/2010/main" xmlns="" val="413698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189F45C4-3AFD-4FFB-9FA3-95D5F29A78A8}"/>
              </a:ext>
            </a:extLst>
          </p:cNvPr>
          <p:cNvSpPr txBox="1"/>
          <p:nvPr/>
        </p:nvSpPr>
        <p:spPr>
          <a:xfrm>
            <a:off x="323528" y="404664"/>
            <a:ext cx="437055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Ondes</a:t>
            </a:r>
            <a:r>
              <a:rPr lang="de-DE" dirty="0"/>
              <a:t> </a:t>
            </a:r>
            <a:r>
              <a:rPr lang="de-DE" dirty="0" err="1"/>
              <a:t>Martenot</a:t>
            </a:r>
            <a:r>
              <a:rPr lang="de-DE" dirty="0"/>
              <a:t>…. bleibt ganz in Frankreich!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54A68514-2197-4342-85A7-4FC8592E7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59178">
            <a:off x="755576" y="1556792"/>
            <a:ext cx="2857500" cy="28384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16E1AD88-B85F-4B86-BF36-24296651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67785">
            <a:off x="4951943" y="777258"/>
            <a:ext cx="3296127" cy="32466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5AE03EDD-66D6-4AE7-B760-C57427BD0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59583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4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unfunkkonzert.jpg">
            <a:extLst>
              <a:ext uri="{FF2B5EF4-FFF2-40B4-BE49-F238E27FC236}">
                <a16:creationId xmlns:a16="http://schemas.microsoft.com/office/drawing/2014/main" xmlns="" id="{C77B8F3F-D413-46FE-91F7-2DCA5FAD30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7884368" cy="488042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A7886CE4-3C3A-4A99-824C-26B65A460953}"/>
              </a:ext>
            </a:extLst>
          </p:cNvPr>
          <p:cNvSpPr txBox="1"/>
          <p:nvPr/>
        </p:nvSpPr>
        <p:spPr>
          <a:xfrm>
            <a:off x="539552" y="6237312"/>
            <a:ext cx="7632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„Elektrisches Konzert“ mit dem „Orchester der Zukunft“, Funkausstellung 1932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F179808E-7214-4B08-9A16-629DC257DFDD}"/>
              </a:ext>
            </a:extLst>
          </p:cNvPr>
          <p:cNvSpPr txBox="1"/>
          <p:nvPr/>
        </p:nvSpPr>
        <p:spPr>
          <a:xfrm>
            <a:off x="467544" y="483500"/>
            <a:ext cx="381501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Trautonium und der Berliner Rundfunk</a:t>
            </a:r>
          </a:p>
        </p:txBody>
      </p:sp>
    </p:spTree>
    <p:extLst>
      <p:ext uri="{BB962C8B-B14F-4D97-AF65-F5344CB8AC3E}">
        <p14:creationId xmlns:p14="http://schemas.microsoft.com/office/powerpoint/2010/main" xmlns="" val="27039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256C6085-1720-48B8-9EC1-C2D73BFA2282}"/>
              </a:ext>
            </a:extLst>
          </p:cNvPr>
          <p:cNvSpPr txBox="1"/>
          <p:nvPr/>
        </p:nvSpPr>
        <p:spPr>
          <a:xfrm>
            <a:off x="1403648" y="1988840"/>
            <a:ext cx="403078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Trautwein – Hindemith – Sala - Genzmer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xmlns="" id="{E59DA50C-513E-490A-A56F-CB2212059125}"/>
              </a:ext>
            </a:extLst>
          </p:cNvPr>
          <p:cNvCxnSpPr>
            <a:cxnSpLocks/>
          </p:cNvCxnSpPr>
          <p:nvPr/>
        </p:nvCxnSpPr>
        <p:spPr>
          <a:xfrm>
            <a:off x="1691680" y="2358172"/>
            <a:ext cx="0" cy="7107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xmlns="" id="{B5146730-B0D2-42BB-966E-15AF0A07097F}"/>
              </a:ext>
            </a:extLst>
          </p:cNvPr>
          <p:cNvCxnSpPr>
            <a:cxnSpLocks/>
          </p:cNvCxnSpPr>
          <p:nvPr/>
        </p:nvCxnSpPr>
        <p:spPr>
          <a:xfrm>
            <a:off x="4788024" y="2358172"/>
            <a:ext cx="0" cy="899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xmlns="" id="{40C7DECA-6B27-403F-968C-082AD75B44BB}"/>
              </a:ext>
            </a:extLst>
          </p:cNvPr>
          <p:cNvCxnSpPr>
            <a:cxnSpLocks/>
          </p:cNvCxnSpPr>
          <p:nvPr/>
        </p:nvCxnSpPr>
        <p:spPr>
          <a:xfrm>
            <a:off x="4067944" y="2358172"/>
            <a:ext cx="0" cy="228390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xmlns="" id="{7F1CC842-A8A9-4E3C-A290-235944B301F5}"/>
              </a:ext>
            </a:extLst>
          </p:cNvPr>
          <p:cNvCxnSpPr>
            <a:cxnSpLocks/>
          </p:cNvCxnSpPr>
          <p:nvPr/>
        </p:nvCxnSpPr>
        <p:spPr>
          <a:xfrm>
            <a:off x="3059832" y="2358172"/>
            <a:ext cx="0" cy="22229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33C2746D-05E1-45DF-9298-0994125ED83A}"/>
              </a:ext>
            </a:extLst>
          </p:cNvPr>
          <p:cNvSpPr txBox="1"/>
          <p:nvPr/>
        </p:nvSpPr>
        <p:spPr>
          <a:xfrm>
            <a:off x="1187624" y="620688"/>
            <a:ext cx="570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1930 bis 1934 „Hochzeit“ – Rundfunk und </a:t>
            </a:r>
            <a:r>
              <a:rPr lang="de-DE" dirty="0" err="1"/>
              <a:t>Volkstrautonium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5341F94F-2D01-4FF4-8AC5-F39E5E8EE0E4}"/>
              </a:ext>
            </a:extLst>
          </p:cNvPr>
          <p:cNvSpPr txBox="1"/>
          <p:nvPr/>
        </p:nvSpPr>
        <p:spPr>
          <a:xfrm>
            <a:off x="1331640" y="154840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nach 1945: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985780F7-9D4A-4B52-955F-E861AB040259}"/>
              </a:ext>
            </a:extLst>
          </p:cNvPr>
          <p:cNvSpPr txBox="1"/>
          <p:nvPr/>
        </p:nvSpPr>
        <p:spPr>
          <a:xfrm>
            <a:off x="251520" y="3162126"/>
            <a:ext cx="270747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Ingenieur , Nazi, verbittert,</a:t>
            </a:r>
          </a:p>
          <a:p>
            <a:r>
              <a:rPr lang="de-DE" dirty="0"/>
              <a:t>Dozent in Düsseldorf,</a:t>
            </a:r>
          </a:p>
          <a:p>
            <a:r>
              <a:rPr lang="de-DE" dirty="0"/>
              <a:t>verachtet vom WDR Köln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FBA5BED5-3C20-4298-AC4A-A1E603317178}"/>
              </a:ext>
            </a:extLst>
          </p:cNvPr>
          <p:cNvSpPr txBox="1"/>
          <p:nvPr/>
        </p:nvSpPr>
        <p:spPr>
          <a:xfrm>
            <a:off x="1024899" y="4642079"/>
            <a:ext cx="23357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kein weiteres Interesse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C76AACD4-FDC1-46DB-959D-4EB1DF55ABCB}"/>
              </a:ext>
            </a:extLst>
          </p:cNvPr>
          <p:cNvSpPr txBox="1"/>
          <p:nvPr/>
        </p:nvSpPr>
        <p:spPr>
          <a:xfrm>
            <a:off x="4716016" y="3329510"/>
            <a:ext cx="250466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Setzt die „Tradition“ fort:</a:t>
            </a:r>
          </a:p>
          <a:p>
            <a:r>
              <a:rPr lang="de-DE" dirty="0"/>
              <a:t>E-Musik-Kompositionen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38487C1F-F19E-4791-B1D8-35DD45742C59}"/>
              </a:ext>
            </a:extLst>
          </p:cNvPr>
          <p:cNvSpPr txBox="1"/>
          <p:nvPr/>
        </p:nvSpPr>
        <p:spPr>
          <a:xfrm>
            <a:off x="3851919" y="4723017"/>
            <a:ext cx="3816426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Weiterentwicklung: </a:t>
            </a:r>
            <a:r>
              <a:rPr lang="de-DE" dirty="0" err="1"/>
              <a:t>Mixturtrautonium</a:t>
            </a:r>
            <a:endParaRPr lang="de-DE" dirty="0"/>
          </a:p>
          <a:p>
            <a:r>
              <a:rPr lang="de-DE" dirty="0"/>
              <a:t>Hollywood-Komponist in der Garage</a:t>
            </a:r>
          </a:p>
          <a:p>
            <a:r>
              <a:rPr lang="de-DE" dirty="0"/>
              <a:t>Star des Revivals 198</a:t>
            </a:r>
          </a:p>
        </p:txBody>
      </p:sp>
      <p:sp>
        <p:nvSpPr>
          <p:cNvPr id="21" name="Pfeil: nach unten 20">
            <a:extLst>
              <a:ext uri="{FF2B5EF4-FFF2-40B4-BE49-F238E27FC236}">
                <a16:creationId xmlns:a16="http://schemas.microsoft.com/office/drawing/2014/main" xmlns="" id="{CCC3F665-352E-4D9A-9308-34F54B2F0E5C}"/>
              </a:ext>
            </a:extLst>
          </p:cNvPr>
          <p:cNvSpPr/>
          <p:nvPr/>
        </p:nvSpPr>
        <p:spPr>
          <a:xfrm>
            <a:off x="1835696" y="1052736"/>
            <a:ext cx="360040" cy="424572"/>
          </a:xfrm>
          <a:prstGeom prst="down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166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BA2BB49-5A58-4E35-9E32-7E61E9343995}"/>
              </a:ext>
            </a:extLst>
          </p:cNvPr>
          <p:cNvSpPr txBox="1"/>
          <p:nvPr/>
        </p:nvSpPr>
        <p:spPr>
          <a:xfrm>
            <a:off x="1475656" y="836712"/>
            <a:ext cx="5709177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Die ersten Instrumente</a:t>
            </a:r>
          </a:p>
          <a:p>
            <a:pPr algn="ctr"/>
            <a:r>
              <a:rPr lang="de-DE" sz="2400" dirty="0" err="1"/>
              <a:t>Theremin</a:t>
            </a:r>
            <a:r>
              <a:rPr lang="de-DE" sz="2400" dirty="0"/>
              <a:t>, </a:t>
            </a:r>
            <a:r>
              <a:rPr lang="de-DE" sz="2400" dirty="0" err="1"/>
              <a:t>Ondes</a:t>
            </a:r>
            <a:r>
              <a:rPr lang="de-DE" sz="2400" dirty="0"/>
              <a:t> </a:t>
            </a:r>
            <a:r>
              <a:rPr lang="de-DE" sz="2400" dirty="0" err="1"/>
              <a:t>Martenot</a:t>
            </a:r>
            <a:r>
              <a:rPr lang="de-DE" sz="2400" dirty="0"/>
              <a:t>, </a:t>
            </a:r>
            <a:r>
              <a:rPr lang="de-DE" sz="2400" dirty="0" err="1"/>
              <a:t>Trautonium</a:t>
            </a:r>
            <a:r>
              <a:rPr lang="de-DE" sz="2400" dirty="0"/>
              <a:t>/</a:t>
            </a:r>
            <a:r>
              <a:rPr lang="de-DE" sz="2400" dirty="0" err="1"/>
              <a:t>Mixturtrautonium</a:t>
            </a:r>
            <a:endParaRPr lang="de-DE" sz="2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E989611-385E-4634-A35E-7200B0E6F453}"/>
              </a:ext>
            </a:extLst>
          </p:cNvPr>
          <p:cNvSpPr txBox="1"/>
          <p:nvPr/>
        </p:nvSpPr>
        <p:spPr>
          <a:xfrm>
            <a:off x="1651583" y="3212976"/>
            <a:ext cx="55280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dirty="0"/>
              <a:t>Zur Technik</a:t>
            </a:r>
          </a:p>
          <a:p>
            <a:pPr algn="ctr"/>
            <a:r>
              <a:rPr lang="de-DE" sz="4800" dirty="0"/>
              <a:t>Beziehung zum Radio</a:t>
            </a:r>
          </a:p>
        </p:txBody>
      </p:sp>
    </p:spTree>
    <p:extLst>
      <p:ext uri="{BB962C8B-B14F-4D97-AF65-F5344CB8AC3E}">
        <p14:creationId xmlns:p14="http://schemas.microsoft.com/office/powerpoint/2010/main" xmlns="" val="219594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D3857CD3-74E8-4BA3-A188-107D06F49BAD}"/>
              </a:ext>
            </a:extLst>
          </p:cNvPr>
          <p:cNvSpPr txBox="1"/>
          <p:nvPr/>
        </p:nvSpPr>
        <p:spPr>
          <a:xfrm>
            <a:off x="533372" y="764704"/>
            <a:ext cx="7737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100 Jahre Elektronische Musik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BA2BB49-5A58-4E35-9E32-7E61E9343995}"/>
              </a:ext>
            </a:extLst>
          </p:cNvPr>
          <p:cNvSpPr txBox="1"/>
          <p:nvPr/>
        </p:nvSpPr>
        <p:spPr>
          <a:xfrm>
            <a:off x="1475656" y="1916832"/>
            <a:ext cx="5709177" cy="169277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Die ersten Instrumente</a:t>
            </a:r>
          </a:p>
          <a:p>
            <a:pPr algn="ctr"/>
            <a:r>
              <a:rPr lang="de-DE" sz="2400" dirty="0"/>
              <a:t>Theremin, </a:t>
            </a:r>
          </a:p>
          <a:p>
            <a:pPr algn="ctr"/>
            <a:r>
              <a:rPr lang="de-DE" sz="2400" dirty="0" err="1"/>
              <a:t>Ondes</a:t>
            </a:r>
            <a:r>
              <a:rPr lang="de-DE" sz="2400" dirty="0"/>
              <a:t> </a:t>
            </a:r>
            <a:r>
              <a:rPr lang="de-DE" sz="2400" dirty="0" err="1"/>
              <a:t>Martenot</a:t>
            </a:r>
            <a:r>
              <a:rPr lang="de-DE" sz="2400" dirty="0"/>
              <a:t>, Trautonium/</a:t>
            </a:r>
            <a:r>
              <a:rPr lang="de-DE" sz="2400" dirty="0" err="1"/>
              <a:t>Mixturtrautonium</a:t>
            </a:r>
            <a:endParaRPr lang="de-DE" sz="2000" dirty="0"/>
          </a:p>
        </p:txBody>
      </p:sp>
      <p:pic>
        <p:nvPicPr>
          <p:cNvPr id="10" name="Grafik 9" descr="Ohrhörer">
            <a:extLst>
              <a:ext uri="{FF2B5EF4-FFF2-40B4-BE49-F238E27FC236}">
                <a16:creationId xmlns:a16="http://schemas.microsoft.com/office/drawing/2014/main" xmlns="" id="{5B2C3D25-7B8E-49BC-AF2A-8FE381FA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07904" y="4509120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F7865F28-E099-4667-9174-3ADA1354C55C}"/>
              </a:ext>
            </a:extLst>
          </p:cNvPr>
          <p:cNvSpPr txBox="1"/>
          <p:nvPr/>
        </p:nvSpPr>
        <p:spPr>
          <a:xfrm>
            <a:off x="1187624" y="5723964"/>
            <a:ext cx="655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Leon Theremin ca. 1930 – Maurice </a:t>
            </a:r>
            <a:r>
              <a:rPr lang="de-DE" dirty="0" err="1"/>
              <a:t>Martenot</a:t>
            </a:r>
            <a:r>
              <a:rPr lang="de-DE" dirty="0"/>
              <a:t> 1934 – Oskar Sala 1930</a:t>
            </a:r>
          </a:p>
        </p:txBody>
      </p:sp>
      <p:pic>
        <p:nvPicPr>
          <p:cNvPr id="13" name="Theremin-Ondes-Trautonium-Demo">
            <a:hlinkClick r:id="" action="ppaction://media"/>
            <a:extLst>
              <a:ext uri="{FF2B5EF4-FFF2-40B4-BE49-F238E27FC236}">
                <a16:creationId xmlns:a16="http://schemas.microsoft.com/office/drawing/2014/main" xmlns="" id="{7DF85C9C-945A-48BA-A735-9CE94E5EC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025444" y="46562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250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476672"/>
            <a:ext cx="310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Theremin und </a:t>
            </a:r>
            <a:r>
              <a:rPr lang="de-DE" dirty="0" err="1"/>
              <a:t>Ondes</a:t>
            </a:r>
            <a:r>
              <a:rPr lang="de-DE" dirty="0"/>
              <a:t> </a:t>
            </a:r>
            <a:r>
              <a:rPr lang="de-DE" dirty="0" err="1"/>
              <a:t>Martenot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95536" y="105273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Funktionsweise:</a:t>
            </a:r>
          </a:p>
          <a:p>
            <a:endParaRPr lang="de-DE" dirty="0"/>
          </a:p>
          <a:p>
            <a:pPr>
              <a:buFontTx/>
              <a:buChar char="-"/>
            </a:pPr>
            <a:r>
              <a:rPr lang="de-DE" dirty="0"/>
              <a:t>… ist die eines „Schwebungssummers“, mit dem im Kölner Studio und auch heute noch </a:t>
            </a:r>
            <a:r>
              <a:rPr lang="de-DE" b="1" i="1" dirty="0"/>
              <a:t>reine Sinusschwingungen</a:t>
            </a:r>
            <a:r>
              <a:rPr lang="de-DE" dirty="0"/>
              <a:t> hergestellt werden: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C82F23E-7BCB-4485-905E-0BDDBAC4F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566117"/>
            <a:ext cx="5724128" cy="40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6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907704" y="332656"/>
            <a:ext cx="4908588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Demonstration zum Phänomen der Schwebungen:</a:t>
            </a:r>
          </a:p>
          <a:p>
            <a:pPr algn="ctr"/>
            <a:r>
              <a:rPr lang="de-DE" dirty="0"/>
              <a:t>zwei Sinuswellen werden einander überlagert</a:t>
            </a:r>
          </a:p>
        </p:txBody>
      </p:sp>
      <p:pic>
        <p:nvPicPr>
          <p:cNvPr id="2" name="Onlinemedien 1">
            <a:hlinkClick r:id="" action="ppaction://media"/>
            <a:extLst>
              <a:ext uri="{FF2B5EF4-FFF2-40B4-BE49-F238E27FC236}">
                <a16:creationId xmlns:a16="http://schemas.microsoft.com/office/drawing/2014/main" xmlns="" id="{90163483-A9EC-483D-9D71-9D050CD8E8D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340768"/>
            <a:ext cx="6096000" cy="3429000"/>
          </a:xfrm>
          <a:prstGeom prst="rect">
            <a:avLst/>
          </a:prstGeom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xmlns="" id="{F4AB800D-CE81-47D3-96B9-B806181163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74156862"/>
              </p:ext>
            </p:extLst>
          </p:nvPr>
        </p:nvGraphicFramePr>
        <p:xfrm>
          <a:off x="3923928" y="5085184"/>
          <a:ext cx="1544655" cy="1574552"/>
        </p:xfrm>
        <a:graphic>
          <a:graphicData uri="http://schemas.openxmlformats.org/presentationml/2006/ole">
            <p:oleObj spid="_x0000_s4099" r:id="rId5" imgW="3936508" imgH="4012698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09868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476672"/>
            <a:ext cx="457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Schwebungssummer aus der Rundfunktechnik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95536" y="105273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Funktionsweise:</a:t>
            </a:r>
          </a:p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A8E92E7C-DECC-4EDE-9F8A-7DAFE007F003}"/>
              </a:ext>
            </a:extLst>
          </p:cNvPr>
          <p:cNvSpPr/>
          <p:nvPr/>
        </p:nvSpPr>
        <p:spPr>
          <a:xfrm>
            <a:off x="938409" y="2156267"/>
            <a:ext cx="2481463" cy="478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OSZ 100 000 000 Hz  </a:t>
            </a:r>
          </a:p>
        </p:txBody>
      </p: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xmlns="" id="{A84D85DA-1242-4B57-AC0B-2B709BB031E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80557" y="3405910"/>
            <a:ext cx="2062408" cy="576064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xmlns="" id="{A911CAEC-1B64-4341-B418-AD93553FAA0C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2697701" y="2349455"/>
            <a:ext cx="2641236" cy="1367577"/>
          </a:xfrm>
          <a:prstGeom prst="bentConnector3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 descr="Stimme">
            <a:extLst>
              <a:ext uri="{FF2B5EF4-FFF2-40B4-BE49-F238E27FC236}">
                <a16:creationId xmlns:a16="http://schemas.microsoft.com/office/drawing/2014/main" xmlns="" id="{5D3B6661-3293-4DDE-ACF4-DE3597BD8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38937" y="1892255"/>
            <a:ext cx="914400" cy="9144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13E0843D-1F79-4661-870B-42ADD4E65AF9}"/>
              </a:ext>
            </a:extLst>
          </p:cNvPr>
          <p:cNvSpPr txBox="1"/>
          <p:nvPr/>
        </p:nvSpPr>
        <p:spPr>
          <a:xfrm>
            <a:off x="4855079" y="1415478"/>
            <a:ext cx="221246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Änderung um 0,001%</a:t>
            </a:r>
          </a:p>
        </p:txBody>
      </p: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xmlns="" id="{52BC59FC-6DA7-4A20-A143-D6B37ACEABBC}"/>
              </a:ext>
            </a:extLst>
          </p:cNvPr>
          <p:cNvCxnSpPr>
            <a:cxnSpLocks/>
          </p:cNvCxnSpPr>
          <p:nvPr/>
        </p:nvCxnSpPr>
        <p:spPr>
          <a:xfrm rot="5400000">
            <a:off x="4826647" y="2561210"/>
            <a:ext cx="2269331" cy="2058544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xmlns="" id="{2E920DB0-F879-4275-9FB6-DA4E96F0DE41}"/>
              </a:ext>
            </a:extLst>
          </p:cNvPr>
          <p:cNvSpPr/>
          <p:nvPr/>
        </p:nvSpPr>
        <p:spPr>
          <a:xfrm>
            <a:off x="6253337" y="2156266"/>
            <a:ext cx="1919065" cy="47890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100 001 000 Hz</a:t>
            </a:r>
          </a:p>
        </p:txBody>
      </p:sp>
      <p:sp>
        <p:nvSpPr>
          <p:cNvPr id="37" name="Flussdiagramm: Zusammenführen 36">
            <a:extLst>
              <a:ext uri="{FF2B5EF4-FFF2-40B4-BE49-F238E27FC236}">
                <a16:creationId xmlns:a16="http://schemas.microsoft.com/office/drawing/2014/main" xmlns="" id="{54A0AD11-2CE6-48AB-842A-4BDD1423F288}"/>
              </a:ext>
            </a:extLst>
          </p:cNvPr>
          <p:cNvSpPr/>
          <p:nvPr/>
        </p:nvSpPr>
        <p:spPr>
          <a:xfrm>
            <a:off x="2483768" y="4869161"/>
            <a:ext cx="2626160" cy="792088"/>
          </a:xfrm>
          <a:prstGeom prst="flowChartMerge">
            <a:avLst/>
          </a:prstGeom>
          <a:solidFill>
            <a:srgbClr val="C14B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MIX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xmlns="" id="{D52658A5-F3FC-49AC-9236-C3AA32171AD0}"/>
              </a:ext>
            </a:extLst>
          </p:cNvPr>
          <p:cNvSpPr/>
          <p:nvPr/>
        </p:nvSpPr>
        <p:spPr>
          <a:xfrm>
            <a:off x="3059832" y="5805262"/>
            <a:ext cx="1584176" cy="504056"/>
          </a:xfrm>
          <a:prstGeom prst="rect">
            <a:avLst/>
          </a:prstGeom>
          <a:solidFill>
            <a:srgbClr val="C14B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1000 Hz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xmlns="" id="{FC956D9A-4B80-4436-82B9-1BAD82B1BCDB}"/>
              </a:ext>
            </a:extLst>
          </p:cNvPr>
          <p:cNvSpPr txBox="1"/>
          <p:nvPr/>
        </p:nvSpPr>
        <p:spPr>
          <a:xfrm>
            <a:off x="5219198" y="2571154"/>
            <a:ext cx="10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Antenne</a:t>
            </a:r>
          </a:p>
        </p:txBody>
      </p:sp>
    </p:spTree>
    <p:extLst>
      <p:ext uri="{BB962C8B-B14F-4D97-AF65-F5344CB8AC3E}">
        <p14:creationId xmlns:p14="http://schemas.microsoft.com/office/powerpoint/2010/main" xmlns="" val="30072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95536" y="105273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Funktionsweise:</a:t>
            </a:r>
          </a:p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A8E92E7C-DECC-4EDE-9F8A-7DAFE007F003}"/>
              </a:ext>
            </a:extLst>
          </p:cNvPr>
          <p:cNvSpPr/>
          <p:nvPr/>
        </p:nvSpPr>
        <p:spPr>
          <a:xfrm>
            <a:off x="938409" y="2156267"/>
            <a:ext cx="2481463" cy="478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OSZ 100 000 000 Hz  </a:t>
            </a:r>
          </a:p>
        </p:txBody>
      </p: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xmlns="" id="{A84D85DA-1242-4B57-AC0B-2B709BB031E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80557" y="3405910"/>
            <a:ext cx="2062408" cy="576064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xmlns="" id="{A911CAEC-1B64-4341-B418-AD93553FAA0C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2697701" y="2349455"/>
            <a:ext cx="2641236" cy="1367577"/>
          </a:xfrm>
          <a:prstGeom prst="bentConnector3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 descr="Stimme">
            <a:extLst>
              <a:ext uri="{FF2B5EF4-FFF2-40B4-BE49-F238E27FC236}">
                <a16:creationId xmlns:a16="http://schemas.microsoft.com/office/drawing/2014/main" xmlns="" id="{5D3B6661-3293-4DDE-ACF4-DE3597BD8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38937" y="1892255"/>
            <a:ext cx="914400" cy="9144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13E0843D-1F79-4661-870B-42ADD4E65AF9}"/>
              </a:ext>
            </a:extLst>
          </p:cNvPr>
          <p:cNvSpPr txBox="1"/>
          <p:nvPr/>
        </p:nvSpPr>
        <p:spPr>
          <a:xfrm>
            <a:off x="4855079" y="1415478"/>
            <a:ext cx="221246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Änderung um 0,001%</a:t>
            </a:r>
          </a:p>
        </p:txBody>
      </p: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xmlns="" id="{52BC59FC-6DA7-4A20-A143-D6B37ACEABBC}"/>
              </a:ext>
            </a:extLst>
          </p:cNvPr>
          <p:cNvCxnSpPr>
            <a:cxnSpLocks/>
          </p:cNvCxnSpPr>
          <p:nvPr/>
        </p:nvCxnSpPr>
        <p:spPr>
          <a:xfrm rot="5400000">
            <a:off x="4826647" y="2561210"/>
            <a:ext cx="2269331" cy="2058544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xmlns="" id="{2E920DB0-F879-4275-9FB6-DA4E96F0DE41}"/>
              </a:ext>
            </a:extLst>
          </p:cNvPr>
          <p:cNvSpPr/>
          <p:nvPr/>
        </p:nvSpPr>
        <p:spPr>
          <a:xfrm>
            <a:off x="6253337" y="2156266"/>
            <a:ext cx="1919065" cy="47890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100 001 000 Hz</a:t>
            </a:r>
          </a:p>
        </p:txBody>
      </p:sp>
      <p:sp>
        <p:nvSpPr>
          <p:cNvPr id="37" name="Flussdiagramm: Zusammenführen 36">
            <a:extLst>
              <a:ext uri="{FF2B5EF4-FFF2-40B4-BE49-F238E27FC236}">
                <a16:creationId xmlns:a16="http://schemas.microsoft.com/office/drawing/2014/main" xmlns="" id="{54A0AD11-2CE6-48AB-842A-4BDD1423F288}"/>
              </a:ext>
            </a:extLst>
          </p:cNvPr>
          <p:cNvSpPr/>
          <p:nvPr/>
        </p:nvSpPr>
        <p:spPr>
          <a:xfrm>
            <a:off x="2483768" y="4869161"/>
            <a:ext cx="2626160" cy="792088"/>
          </a:xfrm>
          <a:prstGeom prst="flowChartMerge">
            <a:avLst/>
          </a:prstGeom>
          <a:solidFill>
            <a:srgbClr val="C14B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MIX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xmlns="" id="{D52658A5-F3FC-49AC-9236-C3AA32171AD0}"/>
              </a:ext>
            </a:extLst>
          </p:cNvPr>
          <p:cNvSpPr/>
          <p:nvPr/>
        </p:nvSpPr>
        <p:spPr>
          <a:xfrm>
            <a:off x="3059832" y="5805262"/>
            <a:ext cx="1584176" cy="504056"/>
          </a:xfrm>
          <a:prstGeom prst="rect">
            <a:avLst/>
          </a:prstGeom>
          <a:solidFill>
            <a:srgbClr val="C14B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1000 Hz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xmlns="" id="{FC956D9A-4B80-4436-82B9-1BAD82B1BCDB}"/>
              </a:ext>
            </a:extLst>
          </p:cNvPr>
          <p:cNvSpPr txBox="1"/>
          <p:nvPr/>
        </p:nvSpPr>
        <p:spPr>
          <a:xfrm>
            <a:off x="5219198" y="2571154"/>
            <a:ext cx="10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Antenne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AFE9249C-59FD-4237-8413-74FB539DD9EB}"/>
              </a:ext>
            </a:extLst>
          </p:cNvPr>
          <p:cNvSpPr txBox="1"/>
          <p:nvPr/>
        </p:nvSpPr>
        <p:spPr>
          <a:xfrm>
            <a:off x="323530" y="3950313"/>
            <a:ext cx="1728192" cy="92333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Zum Vergleich:</a:t>
            </a:r>
          </a:p>
          <a:p>
            <a:r>
              <a:rPr lang="de-DE" dirty="0"/>
              <a:t>NDR Kultur hat 87,7 MHz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FFBD434A-7061-465D-B2E9-AEB3A6DC2922}"/>
              </a:ext>
            </a:extLst>
          </p:cNvPr>
          <p:cNvSpPr txBox="1"/>
          <p:nvPr/>
        </p:nvSpPr>
        <p:spPr>
          <a:xfrm>
            <a:off x="5715544" y="4035322"/>
            <a:ext cx="296091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Antenne ist der Kondensator eines elektromagnetischen Schwingkreises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16D154A6-3432-4282-9DAC-8C17AC073F35}"/>
              </a:ext>
            </a:extLst>
          </p:cNvPr>
          <p:cNvSpPr txBox="1"/>
          <p:nvPr/>
        </p:nvSpPr>
        <p:spPr>
          <a:xfrm>
            <a:off x="395536" y="476672"/>
            <a:ext cx="457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Schwebungssummer aus der Rundfunktechnik</a:t>
            </a:r>
          </a:p>
        </p:txBody>
      </p:sp>
    </p:spTree>
    <p:extLst>
      <p:ext uri="{BB962C8B-B14F-4D97-AF65-F5344CB8AC3E}">
        <p14:creationId xmlns:p14="http://schemas.microsoft.com/office/powerpoint/2010/main" xmlns="" val="33888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Theremin-Ch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24744"/>
            <a:ext cx="5710302" cy="530054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95536" y="476672"/>
            <a:ext cx="373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Theremin (Bausatz von Francis 2019)</a:t>
            </a:r>
          </a:p>
        </p:txBody>
      </p:sp>
      <p:sp>
        <p:nvSpPr>
          <p:cNvPr id="5" name="Ellipse 4"/>
          <p:cNvSpPr/>
          <p:nvPr/>
        </p:nvSpPr>
        <p:spPr>
          <a:xfrm>
            <a:off x="3275856" y="3429000"/>
            <a:ext cx="1080120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3131840" y="4941168"/>
            <a:ext cx="1080120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4499992" y="4365104"/>
            <a:ext cx="1080120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67544" y="3789040"/>
            <a:ext cx="1324722" cy="147732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T1 Osz1</a:t>
            </a:r>
          </a:p>
          <a:p>
            <a:endParaRPr lang="de-DE" dirty="0"/>
          </a:p>
          <a:p>
            <a:r>
              <a:rPr lang="de-DE" dirty="0"/>
              <a:t>T2 Osz2</a:t>
            </a:r>
          </a:p>
          <a:p>
            <a:endParaRPr lang="de-DE" dirty="0"/>
          </a:p>
          <a:p>
            <a:r>
              <a:rPr lang="de-DE" dirty="0"/>
              <a:t>T3/T4 Mixer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67544" y="3284984"/>
            <a:ext cx="139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Transistoren:</a:t>
            </a:r>
          </a:p>
        </p:txBody>
      </p:sp>
    </p:spTree>
    <p:extLst>
      <p:ext uri="{BB962C8B-B14F-4D97-AF65-F5344CB8AC3E}">
        <p14:creationId xmlns:p14="http://schemas.microsoft.com/office/powerpoint/2010/main" xmlns="" val="7785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635896" y="2348880"/>
            <a:ext cx="4608512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Erzeugung einer Kippschwingung an der </a:t>
            </a:r>
            <a:r>
              <a:rPr lang="de-DE" dirty="0" err="1"/>
              <a:t>Thyatronröhre</a:t>
            </a:r>
            <a:r>
              <a:rPr lang="de-DE" dirty="0"/>
              <a:t> (anfangs Glimmlampe): </a:t>
            </a:r>
          </a:p>
          <a:p>
            <a:endParaRPr lang="de-DE" dirty="0"/>
          </a:p>
          <a:p>
            <a:r>
              <a:rPr lang="de-DE" dirty="0"/>
              <a:t>Am Kondensator liegt eine Spannung (</a:t>
            </a:r>
            <a:r>
              <a:rPr lang="de-DE" b="1" dirty="0">
                <a:solidFill>
                  <a:srgbClr val="FF0000"/>
                </a:solidFill>
              </a:rPr>
              <a:t>rot</a:t>
            </a:r>
            <a:r>
              <a:rPr lang="de-DE" dirty="0"/>
              <a:t>), auch an der Röhre liegt diese Spannung (</a:t>
            </a:r>
            <a:r>
              <a:rPr lang="de-DE" b="1" dirty="0">
                <a:solidFill>
                  <a:srgbClr val="7030A0"/>
                </a:solidFill>
              </a:rPr>
              <a:t>lila</a:t>
            </a:r>
            <a:r>
              <a:rPr lang="de-DE" dirty="0"/>
              <a:t>), je nach Spannung am Gitter der Röhre (</a:t>
            </a:r>
            <a:r>
              <a:rPr lang="de-DE" b="1" dirty="0">
                <a:solidFill>
                  <a:srgbClr val="00B050"/>
                </a:solidFill>
              </a:rPr>
              <a:t>grün</a:t>
            </a:r>
            <a:r>
              <a:rPr lang="de-DE" dirty="0"/>
              <a:t>) bricht die Spannung in der Röhre zusammen („Glimmlampeneffekt“), so dass sich der Kondensator entlädt.</a:t>
            </a:r>
          </a:p>
          <a:p>
            <a:r>
              <a:rPr lang="de-DE" dirty="0"/>
              <a:t>FOLGE: es baut sich am Ausgang eine Schwingung auf bis zum Entladungspunkt der Röhre, dann bricht sie zusammen == Kippschwingungen = Sägezahnschwingung!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55576" y="112474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Oskar </a:t>
            </a:r>
            <a:r>
              <a:rPr lang="de-DE" sz="2000" dirty="0" err="1"/>
              <a:t>Sala</a:t>
            </a:r>
            <a:r>
              <a:rPr lang="de-DE" sz="2000" dirty="0"/>
              <a:t> sagte: </a:t>
            </a:r>
          </a:p>
          <a:p>
            <a:r>
              <a:rPr lang="de-DE" sz="2000" dirty="0"/>
              <a:t>„Wenn Du ein </a:t>
            </a:r>
            <a:r>
              <a:rPr lang="de-DE" sz="2000" dirty="0" err="1"/>
              <a:t>Trautonium</a:t>
            </a:r>
            <a:r>
              <a:rPr lang="de-DE" sz="2000" dirty="0"/>
              <a:t> haben willst, musst Du es selber bauen“. </a:t>
            </a:r>
          </a:p>
        </p:txBody>
      </p:sp>
      <p:pic>
        <p:nvPicPr>
          <p:cNvPr id="7" name="Grafik 6" descr="thyratr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348880"/>
            <a:ext cx="2857500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467544" y="620688"/>
            <a:ext cx="126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Trautonium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816458B-19E1-40E9-B04F-9D4791524E4F}"/>
              </a:ext>
            </a:extLst>
          </p:cNvPr>
          <p:cNvSpPr txBox="1"/>
          <p:nvPr/>
        </p:nvSpPr>
        <p:spPr>
          <a:xfrm>
            <a:off x="2483768" y="585065"/>
            <a:ext cx="343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Wie funktionieren die „Mixturen“?</a:t>
            </a:r>
          </a:p>
        </p:txBody>
      </p:sp>
      <p:pic>
        <p:nvPicPr>
          <p:cNvPr id="3" name="Onlinemedien 2">
            <a:hlinkClick r:id="" action="ppaction://media"/>
            <a:extLst>
              <a:ext uri="{FF2B5EF4-FFF2-40B4-BE49-F238E27FC236}">
                <a16:creationId xmlns:a16="http://schemas.microsoft.com/office/drawing/2014/main" xmlns="" id="{8A7C3559-E6A7-48CC-A4B2-69666E96C4E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340768"/>
            <a:ext cx="6096000" cy="3429000"/>
          </a:xfrm>
          <a:prstGeom prst="rect">
            <a:avLst/>
          </a:prstGeom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xmlns="" id="{1C4FD250-200F-47F9-A783-9A8CB29639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79189616"/>
              </p:ext>
            </p:extLst>
          </p:nvPr>
        </p:nvGraphicFramePr>
        <p:xfrm>
          <a:off x="3923928" y="5085184"/>
          <a:ext cx="1423151" cy="1405136"/>
        </p:xfrm>
        <a:graphic>
          <a:graphicData uri="http://schemas.openxmlformats.org/presentationml/2006/ole">
            <p:oleObj spid="_x0000_s5123" r:id="rId5" imgW="4012698" imgH="396190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2F24448-15A0-451E-B944-AFA8E8BC0FE2}"/>
              </a:ext>
            </a:extLst>
          </p:cNvPr>
          <p:cNvSpPr txBox="1"/>
          <p:nvPr/>
        </p:nvSpPr>
        <p:spPr>
          <a:xfrm>
            <a:off x="368515" y="404664"/>
            <a:ext cx="511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Elektronische Musikinstrumente und der Rundfunk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75CF275B-D2B3-440D-93E5-CF9FB2C304DF}"/>
              </a:ext>
            </a:extLst>
          </p:cNvPr>
          <p:cNvSpPr txBox="1"/>
          <p:nvPr/>
        </p:nvSpPr>
        <p:spPr>
          <a:xfrm>
            <a:off x="363713" y="980728"/>
            <a:ext cx="4053930" cy="4661276"/>
          </a:xfrm>
          <a:prstGeom prst="rect">
            <a:avLst/>
          </a:prstGeom>
          <a:noFill/>
          <a:ln>
            <a:solidFill>
              <a:srgbClr val="C14B9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B050"/>
                </a:solidFill>
              </a:rPr>
              <a:t>1913 </a:t>
            </a:r>
            <a:r>
              <a:rPr lang="de-DE" sz="2000" dirty="0"/>
              <a:t>Elektrischer Schwingkreis</a:t>
            </a:r>
          </a:p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B050"/>
                </a:solidFill>
              </a:rPr>
              <a:t>1920</a:t>
            </a:r>
            <a:r>
              <a:rPr lang="de-DE" sz="2000" dirty="0"/>
              <a:t> erstes Radio</a:t>
            </a:r>
          </a:p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B050"/>
                </a:solidFill>
              </a:rPr>
              <a:t>1923</a:t>
            </a:r>
            <a:r>
              <a:rPr lang="de-DE" sz="2000" dirty="0"/>
              <a:t> erster Rundfunk in Deutschland</a:t>
            </a:r>
          </a:p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B050"/>
                </a:solidFill>
              </a:rPr>
              <a:t>1928</a:t>
            </a:r>
            <a:r>
              <a:rPr lang="de-DE" sz="2000" dirty="0"/>
              <a:t> Patent Theremin, RCA Nachbau</a:t>
            </a:r>
          </a:p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B050"/>
                </a:solidFill>
              </a:rPr>
              <a:t>1928</a:t>
            </a:r>
            <a:r>
              <a:rPr lang="de-DE" sz="2000" dirty="0"/>
              <a:t> Patent </a:t>
            </a:r>
            <a:r>
              <a:rPr lang="de-DE" sz="2000" dirty="0" err="1"/>
              <a:t>Ondes</a:t>
            </a:r>
            <a:r>
              <a:rPr lang="de-DE" sz="2000" dirty="0"/>
              <a:t> </a:t>
            </a:r>
            <a:r>
              <a:rPr lang="de-DE" sz="2000" dirty="0" err="1"/>
              <a:t>Martenot</a:t>
            </a:r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B050"/>
                </a:solidFill>
              </a:rPr>
              <a:t>1930</a:t>
            </a:r>
            <a:r>
              <a:rPr lang="de-DE" sz="2000" dirty="0"/>
              <a:t> Berliner Rundfunkausstellung</a:t>
            </a:r>
            <a:br>
              <a:rPr lang="de-DE" sz="2000" dirty="0"/>
            </a:br>
            <a:r>
              <a:rPr lang="de-DE" sz="2000" dirty="0"/>
              <a:t>          (Einstein-Zitat)</a:t>
            </a:r>
          </a:p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B050"/>
                </a:solidFill>
              </a:rPr>
              <a:t>1931</a:t>
            </a:r>
            <a:r>
              <a:rPr lang="de-DE" sz="2000" dirty="0"/>
              <a:t> </a:t>
            </a:r>
            <a:r>
              <a:rPr lang="de-DE" sz="2000" dirty="0" err="1"/>
              <a:t>Volkstrautonium</a:t>
            </a:r>
            <a:r>
              <a:rPr lang="de-DE" sz="2000" dirty="0"/>
              <a:t> (Telefunken)</a:t>
            </a:r>
          </a:p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B050"/>
                </a:solidFill>
              </a:rPr>
              <a:t>1933</a:t>
            </a:r>
            <a:r>
              <a:rPr lang="de-DE" sz="2000" dirty="0"/>
              <a:t> Volksempfänger</a:t>
            </a:r>
          </a:p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B050"/>
                </a:solidFill>
              </a:rPr>
              <a:t>1949</a:t>
            </a:r>
            <a:r>
              <a:rPr lang="de-DE" sz="2000" dirty="0"/>
              <a:t> </a:t>
            </a:r>
            <a:r>
              <a:rPr lang="de-DE" sz="2000" dirty="0" err="1"/>
              <a:t>Mixturtrautonium</a:t>
            </a:r>
            <a:r>
              <a:rPr lang="de-DE" sz="2000" dirty="0"/>
              <a:t> (</a:t>
            </a:r>
            <a:r>
              <a:rPr lang="de-DE" sz="2000" i="1" dirty="0"/>
              <a:t>ohne</a:t>
            </a:r>
            <a:r>
              <a:rPr lang="de-DE" sz="2000" dirty="0"/>
              <a:t> Radio)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9BDAB3BF-75AA-47A3-907D-6C17B947F43F}"/>
              </a:ext>
            </a:extLst>
          </p:cNvPr>
          <p:cNvSpPr txBox="1"/>
          <p:nvPr/>
        </p:nvSpPr>
        <p:spPr>
          <a:xfrm>
            <a:off x="4860032" y="980728"/>
            <a:ext cx="410445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Trautwein, </a:t>
            </a:r>
            <a:r>
              <a:rPr lang="de-DE" dirty="0" err="1"/>
              <a:t>Martenot</a:t>
            </a:r>
            <a:r>
              <a:rPr lang="de-DE" dirty="0"/>
              <a:t>: Funker im Ersten Weltkrieg; Thermen Physiker und Musiker</a:t>
            </a:r>
          </a:p>
          <a:p>
            <a:endParaRPr lang="de-DE" dirty="0"/>
          </a:p>
          <a:p>
            <a:r>
              <a:rPr lang="de-DE" sz="2000" b="1" dirty="0">
                <a:solidFill>
                  <a:srgbClr val="00B050"/>
                </a:solidFill>
              </a:rPr>
              <a:t>1920</a:t>
            </a:r>
            <a:r>
              <a:rPr lang="de-DE" sz="2000" dirty="0"/>
              <a:t> Theremin in Moskau vorgestellt</a:t>
            </a:r>
          </a:p>
          <a:p>
            <a:endParaRPr lang="de-DE" sz="2000" dirty="0"/>
          </a:p>
          <a:p>
            <a:r>
              <a:rPr lang="de-DE" sz="2000" b="1" dirty="0">
                <a:solidFill>
                  <a:srgbClr val="00B050"/>
                </a:solidFill>
              </a:rPr>
              <a:t>1928</a:t>
            </a:r>
            <a:r>
              <a:rPr lang="de-DE" sz="2000" dirty="0"/>
              <a:t> </a:t>
            </a:r>
            <a:r>
              <a:rPr lang="de-DE" sz="2000" dirty="0" err="1"/>
              <a:t>Ondes</a:t>
            </a:r>
            <a:r>
              <a:rPr lang="de-DE" sz="2000" dirty="0"/>
              <a:t> </a:t>
            </a:r>
            <a:r>
              <a:rPr lang="de-DE" sz="2000" dirty="0" err="1"/>
              <a:t>Martenot</a:t>
            </a:r>
            <a:r>
              <a:rPr lang="de-DE" sz="2000" dirty="0"/>
              <a:t> vorgestellt</a:t>
            </a:r>
          </a:p>
          <a:p>
            <a:endParaRPr lang="de-DE" sz="2000" b="1" dirty="0">
              <a:solidFill>
                <a:srgbClr val="00B050"/>
              </a:solidFill>
            </a:endParaRPr>
          </a:p>
          <a:p>
            <a:endParaRPr lang="de-DE" sz="2000" b="1" dirty="0">
              <a:solidFill>
                <a:srgbClr val="00B050"/>
              </a:solidFill>
            </a:endParaRPr>
          </a:p>
          <a:p>
            <a:endParaRPr lang="de-DE" sz="2000" b="1" dirty="0">
              <a:solidFill>
                <a:srgbClr val="00B050"/>
              </a:solidFill>
            </a:endParaRPr>
          </a:p>
          <a:p>
            <a:r>
              <a:rPr lang="de-DE" sz="2000" b="1" dirty="0">
                <a:solidFill>
                  <a:srgbClr val="00B050"/>
                </a:solidFill>
              </a:rPr>
              <a:t>1930</a:t>
            </a:r>
            <a:r>
              <a:rPr lang="de-DE" sz="2000" dirty="0"/>
              <a:t> Trautonium vorgestellt (Rundfunkausstellung Berlin)</a:t>
            </a:r>
          </a:p>
          <a:p>
            <a:endParaRPr lang="de-DE" sz="2000" dirty="0"/>
          </a:p>
          <a:p>
            <a:r>
              <a:rPr lang="de-DE" sz="2000" b="1" dirty="0">
                <a:solidFill>
                  <a:srgbClr val="00B050"/>
                </a:solidFill>
              </a:rPr>
              <a:t>1932</a:t>
            </a:r>
            <a:r>
              <a:rPr lang="de-DE" sz="2000" dirty="0"/>
              <a:t> Radio-Theorie von Brecht</a:t>
            </a:r>
          </a:p>
          <a:p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nach 1945 </a:t>
            </a:r>
            <a:r>
              <a:rPr lang="de-DE" sz="2000" dirty="0"/>
              <a:t>in Deutschland keine Beziehung mehr zum Rundfunk!</a:t>
            </a:r>
            <a:endParaRPr lang="de-DE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xmlns="" id="{8D402C28-E5AE-4154-9703-DC4F9FA36E90}"/>
              </a:ext>
            </a:extLst>
          </p:cNvPr>
          <p:cNvCxnSpPr/>
          <p:nvPr/>
        </p:nvCxnSpPr>
        <p:spPr>
          <a:xfrm>
            <a:off x="2411760" y="1772816"/>
            <a:ext cx="2448272" cy="216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xmlns="" id="{F4F7EA5B-0CEF-41A1-BAF9-DDE9C6196641}"/>
              </a:ext>
            </a:extLst>
          </p:cNvPr>
          <p:cNvCxnSpPr>
            <a:cxnSpLocks/>
          </p:cNvCxnSpPr>
          <p:nvPr/>
        </p:nvCxnSpPr>
        <p:spPr>
          <a:xfrm>
            <a:off x="4148459" y="3645465"/>
            <a:ext cx="711573" cy="2155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xmlns="" id="{33D08480-5B9A-4864-946F-E4CD707F585B}"/>
              </a:ext>
            </a:extLst>
          </p:cNvPr>
          <p:cNvCxnSpPr>
            <a:cxnSpLocks/>
          </p:cNvCxnSpPr>
          <p:nvPr/>
        </p:nvCxnSpPr>
        <p:spPr>
          <a:xfrm>
            <a:off x="4175956" y="4541326"/>
            <a:ext cx="684076" cy="2562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451DB4A7-4E63-4F87-BD54-3066CE729C17}"/>
              </a:ext>
            </a:extLst>
          </p:cNvPr>
          <p:cNvSpPr txBox="1"/>
          <p:nvPr/>
        </p:nvSpPr>
        <p:spPr>
          <a:xfrm>
            <a:off x="4957981" y="2852936"/>
            <a:ext cx="360265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RCA = Radio </a:t>
            </a:r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America</a:t>
            </a:r>
            <a:endParaRPr lang="de-DE" dirty="0"/>
          </a:p>
          <a:p>
            <a:r>
              <a:rPr lang="de-DE" dirty="0"/>
              <a:t>(wichtig für Elektronische Musik)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xmlns="" id="{1537D61B-85AD-4F56-8864-90C974BBC607}"/>
              </a:ext>
            </a:extLst>
          </p:cNvPr>
          <p:cNvCxnSpPr>
            <a:cxnSpLocks/>
          </p:cNvCxnSpPr>
          <p:nvPr/>
        </p:nvCxnSpPr>
        <p:spPr>
          <a:xfrm>
            <a:off x="4355976" y="2718212"/>
            <a:ext cx="602005" cy="4227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058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BA2BB49-5A58-4E35-9E32-7E61E9343995}"/>
              </a:ext>
            </a:extLst>
          </p:cNvPr>
          <p:cNvSpPr txBox="1"/>
          <p:nvPr/>
        </p:nvSpPr>
        <p:spPr>
          <a:xfrm>
            <a:off x="1475656" y="836712"/>
            <a:ext cx="5709177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Die ersten Instrumente</a:t>
            </a:r>
          </a:p>
          <a:p>
            <a:pPr algn="ctr"/>
            <a:r>
              <a:rPr lang="de-DE" sz="2400" dirty="0" err="1"/>
              <a:t>Theremin</a:t>
            </a:r>
            <a:r>
              <a:rPr lang="de-DE" sz="2400" dirty="0"/>
              <a:t>, </a:t>
            </a:r>
            <a:r>
              <a:rPr lang="de-DE" sz="2400" dirty="0" err="1"/>
              <a:t>Ondes</a:t>
            </a:r>
            <a:r>
              <a:rPr lang="de-DE" sz="2400" dirty="0"/>
              <a:t> </a:t>
            </a:r>
            <a:r>
              <a:rPr lang="de-DE" sz="2400" dirty="0" err="1"/>
              <a:t>Martenot</a:t>
            </a:r>
            <a:r>
              <a:rPr lang="de-DE" sz="2400" dirty="0"/>
              <a:t>, </a:t>
            </a:r>
            <a:r>
              <a:rPr lang="de-DE" sz="2400" dirty="0" err="1"/>
              <a:t>Trautonium</a:t>
            </a:r>
            <a:r>
              <a:rPr lang="de-DE" sz="2400" dirty="0"/>
              <a:t>/</a:t>
            </a:r>
            <a:r>
              <a:rPr lang="de-DE" sz="2400" dirty="0" err="1"/>
              <a:t>Mixturtrautonium</a:t>
            </a:r>
            <a:endParaRPr lang="de-DE" sz="2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E989611-385E-4634-A35E-7200B0E6F453}"/>
              </a:ext>
            </a:extLst>
          </p:cNvPr>
          <p:cNvSpPr txBox="1"/>
          <p:nvPr/>
        </p:nvSpPr>
        <p:spPr>
          <a:xfrm>
            <a:off x="2892821" y="3212976"/>
            <a:ext cx="3045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dirty="0"/>
              <a:t>Nachleben</a:t>
            </a:r>
          </a:p>
          <a:p>
            <a:pPr algn="ctr"/>
            <a:r>
              <a:rPr lang="de-DE" sz="4800" dirty="0"/>
              <a:t>und Revival</a:t>
            </a:r>
          </a:p>
        </p:txBody>
      </p:sp>
    </p:spTree>
    <p:extLst>
      <p:ext uri="{BB962C8B-B14F-4D97-AF65-F5344CB8AC3E}">
        <p14:creationId xmlns:p14="http://schemas.microsoft.com/office/powerpoint/2010/main" xmlns="" val="28415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E4DE9BFE-1D8B-4D6A-A97C-DFAD9A55E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852936"/>
            <a:ext cx="6516216" cy="37703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131D2537-DDCF-4B0F-8A95-18F6EABA7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332656"/>
            <a:ext cx="5918200" cy="27813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A59C1546-3F35-4181-9F71-62C1A6690CEE}"/>
              </a:ext>
            </a:extLst>
          </p:cNvPr>
          <p:cNvSpPr txBox="1"/>
          <p:nvPr/>
        </p:nvSpPr>
        <p:spPr>
          <a:xfrm>
            <a:off x="539552" y="1844824"/>
            <a:ext cx="3856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Moog‘s</a:t>
            </a:r>
            <a:r>
              <a:rPr lang="de-DE" dirty="0"/>
              <a:t> „</a:t>
            </a:r>
            <a:r>
              <a:rPr lang="de-DE" dirty="0" err="1"/>
              <a:t>Etherwave</a:t>
            </a:r>
            <a:r>
              <a:rPr lang="de-DE" dirty="0"/>
              <a:t>“ aktuelles Modell</a:t>
            </a:r>
          </a:p>
          <a:p>
            <a:r>
              <a:rPr lang="de-DE" dirty="0"/>
              <a:t>Mit Bausatz (Transistor-Technik)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2A68AC7B-B3FA-4544-886F-EDE43F2A55E8}"/>
              </a:ext>
            </a:extLst>
          </p:cNvPr>
          <p:cNvSpPr txBox="1"/>
          <p:nvPr/>
        </p:nvSpPr>
        <p:spPr>
          <a:xfrm>
            <a:off x="395536" y="47667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Theremin: bei Moog seit </a:t>
            </a:r>
            <a:r>
              <a:rPr lang="de-DE" sz="2400" b="1" dirty="0"/>
              <a:t>1960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2105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BA2BB49-5A58-4E35-9E32-7E61E9343995}"/>
              </a:ext>
            </a:extLst>
          </p:cNvPr>
          <p:cNvSpPr txBox="1"/>
          <p:nvPr/>
        </p:nvSpPr>
        <p:spPr>
          <a:xfrm>
            <a:off x="1475656" y="836712"/>
            <a:ext cx="5709177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Die ersten Instrumente</a:t>
            </a:r>
          </a:p>
          <a:p>
            <a:pPr algn="ctr"/>
            <a:r>
              <a:rPr lang="de-DE" sz="2400" dirty="0" err="1"/>
              <a:t>Theremin</a:t>
            </a:r>
            <a:r>
              <a:rPr lang="de-DE" sz="2400" dirty="0"/>
              <a:t>, </a:t>
            </a:r>
            <a:r>
              <a:rPr lang="de-DE" sz="2400" dirty="0" err="1"/>
              <a:t>Ondes</a:t>
            </a:r>
            <a:r>
              <a:rPr lang="de-DE" sz="2400" dirty="0"/>
              <a:t> </a:t>
            </a:r>
            <a:r>
              <a:rPr lang="de-DE" sz="2400" dirty="0" err="1"/>
              <a:t>Martenot</a:t>
            </a:r>
            <a:r>
              <a:rPr lang="de-DE" sz="2400" dirty="0"/>
              <a:t>, </a:t>
            </a:r>
            <a:r>
              <a:rPr lang="de-DE" sz="2400" dirty="0" err="1"/>
              <a:t>Trautonium</a:t>
            </a:r>
            <a:r>
              <a:rPr lang="de-DE" sz="2400" dirty="0"/>
              <a:t>/</a:t>
            </a:r>
            <a:r>
              <a:rPr lang="de-DE" sz="2400" dirty="0" err="1"/>
              <a:t>Mixturtrautonium</a:t>
            </a:r>
            <a:endParaRPr lang="de-DE" sz="2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E989611-385E-4634-A35E-7200B0E6F453}"/>
              </a:ext>
            </a:extLst>
          </p:cNvPr>
          <p:cNvSpPr txBox="1"/>
          <p:nvPr/>
        </p:nvSpPr>
        <p:spPr>
          <a:xfrm>
            <a:off x="2051720" y="3212976"/>
            <a:ext cx="47277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dirty="0"/>
              <a:t>Die Erfinder</a:t>
            </a:r>
          </a:p>
          <a:p>
            <a:pPr algn="ctr"/>
            <a:r>
              <a:rPr lang="de-DE" sz="4800" dirty="0"/>
              <a:t>und deren Umfeld</a:t>
            </a:r>
          </a:p>
        </p:txBody>
      </p:sp>
    </p:spTree>
    <p:extLst>
      <p:ext uri="{BB962C8B-B14F-4D97-AF65-F5344CB8AC3E}">
        <p14:creationId xmlns:p14="http://schemas.microsoft.com/office/powerpoint/2010/main" xmlns="" val="39442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476672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Theremini</a:t>
            </a:r>
            <a:r>
              <a:rPr lang="de-DE" dirty="0"/>
              <a:t> – das neueste Moog-Modell </a:t>
            </a:r>
            <a:r>
              <a:rPr lang="de-DE" sz="2400" b="1" dirty="0"/>
              <a:t>2014</a:t>
            </a:r>
            <a:endParaRPr lang="de-DE" b="1" dirty="0"/>
          </a:p>
        </p:txBody>
      </p:sp>
      <p:pic>
        <p:nvPicPr>
          <p:cNvPr id="4" name="Onlinemedien 3">
            <a:hlinkClick r:id="" action="ppaction://media"/>
            <a:extLst>
              <a:ext uri="{FF2B5EF4-FFF2-40B4-BE49-F238E27FC236}">
                <a16:creationId xmlns:a16="http://schemas.microsoft.com/office/drawing/2014/main" xmlns="" id="{633B671D-4B43-47A4-B5D0-49BF38630DE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363550"/>
            <a:ext cx="6096000" cy="3429000"/>
          </a:xfrm>
          <a:prstGeom prst="rect">
            <a:avLst/>
          </a:prstGeom>
        </p:spPr>
      </p:pic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xmlns="" id="{317EF700-EE3C-45E8-B9D1-98D5071F79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73612975"/>
              </p:ext>
            </p:extLst>
          </p:nvPr>
        </p:nvGraphicFramePr>
        <p:xfrm>
          <a:off x="3995936" y="5229200"/>
          <a:ext cx="1522050" cy="1472952"/>
        </p:xfrm>
        <a:graphic>
          <a:graphicData uri="http://schemas.openxmlformats.org/presentationml/2006/ole">
            <p:oleObj spid="_x0000_s6147" r:id="rId5" imgW="3936508" imgH="38095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wm_studio_sala_200008_29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052736"/>
            <a:ext cx="7620000" cy="5181600"/>
          </a:xfrm>
          <a:prstGeom prst="rect">
            <a:avLst/>
          </a:prstGeom>
        </p:spPr>
      </p:pic>
      <p:pic>
        <p:nvPicPr>
          <p:cNvPr id="4" name="Grafik 3" descr="sala-hitchco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052736"/>
            <a:ext cx="2952328" cy="520347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67544" y="438998"/>
            <a:ext cx="5083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Mixturtrautonium</a:t>
            </a:r>
            <a:r>
              <a:rPr lang="de-DE" dirty="0"/>
              <a:t> – Neubau </a:t>
            </a:r>
            <a:r>
              <a:rPr lang="de-DE" sz="2400" b="1" dirty="0"/>
              <a:t>1988</a:t>
            </a:r>
            <a:r>
              <a:rPr lang="de-DE" dirty="0"/>
              <a:t> (Transistorbasis)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835696" y="6309320"/>
            <a:ext cx="472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Oskar </a:t>
            </a:r>
            <a:r>
              <a:rPr lang="de-DE" dirty="0" err="1"/>
              <a:t>Sala</a:t>
            </a:r>
            <a:r>
              <a:rPr lang="de-DE" dirty="0"/>
              <a:t> mit Hitchcock … und in seinem Studio</a:t>
            </a:r>
          </a:p>
        </p:txBody>
      </p:sp>
      <p:pic>
        <p:nvPicPr>
          <p:cNvPr id="9" name="07hitchcock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5C04A3B9-AD09-44DF-B501-00EACEB45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8" y="418898"/>
            <a:ext cx="9144000" cy="56142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EEB7AE75-CAD1-425B-84D8-863DA9B56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40"/>
          <a:stretch/>
        </p:blipFill>
        <p:spPr>
          <a:xfrm>
            <a:off x="5148064" y="4941168"/>
            <a:ext cx="3893876" cy="16496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D3FB6A0D-ACBB-4887-95F1-50931D379536}"/>
              </a:ext>
            </a:extLst>
          </p:cNvPr>
          <p:cNvSpPr txBox="1"/>
          <p:nvPr/>
        </p:nvSpPr>
        <p:spPr>
          <a:xfrm>
            <a:off x="539552" y="6208269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Seit 2010</a:t>
            </a:r>
          </a:p>
        </p:txBody>
      </p:sp>
    </p:spTree>
    <p:extLst>
      <p:ext uri="{BB962C8B-B14F-4D97-AF65-F5344CB8AC3E}">
        <p14:creationId xmlns:p14="http://schemas.microsoft.com/office/powerpoint/2010/main" xmlns="" val="8199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404664"/>
            <a:ext cx="3466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Ondes</a:t>
            </a:r>
            <a:r>
              <a:rPr lang="de-DE" dirty="0"/>
              <a:t> </a:t>
            </a:r>
            <a:r>
              <a:rPr lang="de-DE" dirty="0" err="1"/>
              <a:t>Martenot</a:t>
            </a:r>
            <a:r>
              <a:rPr lang="de-DE" dirty="0"/>
              <a:t> – Nachbau </a:t>
            </a:r>
            <a:r>
              <a:rPr lang="de-DE" sz="2400" b="1" dirty="0"/>
              <a:t>2010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908720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Ondes</a:t>
            </a:r>
            <a:r>
              <a:rPr lang="de-DE" sz="1400" dirty="0"/>
              <a:t> </a:t>
            </a:r>
            <a:r>
              <a:rPr lang="de-DE" sz="1400" dirty="0" err="1"/>
              <a:t>Martenot‘s</a:t>
            </a:r>
            <a:r>
              <a:rPr lang="de-DE" sz="1400" dirty="0"/>
              <a:t> wurde bis vor kurzem nur „handwerklich“ in Einzelanfertigungen hergestellt.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71600" y="573325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Jean-Loup und Francis DIERSTEIN bauen seit 2010 </a:t>
            </a:r>
            <a:r>
              <a:rPr lang="de-DE" dirty="0" err="1"/>
              <a:t>Ondes</a:t>
            </a:r>
            <a:r>
              <a:rPr lang="de-DE" dirty="0"/>
              <a:t> </a:t>
            </a:r>
            <a:r>
              <a:rPr lang="de-DE" dirty="0" err="1"/>
              <a:t>Martenot‘s</a:t>
            </a:r>
            <a:r>
              <a:rPr lang="de-DE" dirty="0"/>
              <a:t> und nehmen Bestellungen an (die Vorbestellliste soll lang sein). </a:t>
            </a:r>
          </a:p>
        </p:txBody>
      </p:sp>
      <p:pic>
        <p:nvPicPr>
          <p:cNvPr id="5" name="Grafik 4" descr="NewOndes_JLD_F_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12776"/>
            <a:ext cx="5544616" cy="415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E5A3813-FE61-478D-8FC7-1FD66022C944}"/>
              </a:ext>
            </a:extLst>
          </p:cNvPr>
          <p:cNvSpPr txBox="1"/>
          <p:nvPr/>
        </p:nvSpPr>
        <p:spPr>
          <a:xfrm>
            <a:off x="755576" y="764704"/>
            <a:ext cx="277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Aktuell (Zusammenfassung)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xmlns="" id="{594A48B7-EE11-4C83-AA13-2FE2FBDBB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3722421"/>
              </p:ext>
            </p:extLst>
          </p:nvPr>
        </p:nvGraphicFramePr>
        <p:xfrm>
          <a:off x="1753601" y="1887675"/>
          <a:ext cx="64188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820">
                  <a:extLst>
                    <a:ext uri="{9D8B030D-6E8A-4147-A177-3AD203B41FA5}">
                      <a16:colId xmlns:a16="http://schemas.microsoft.com/office/drawing/2014/main" xmlns="" val="2089335924"/>
                    </a:ext>
                  </a:extLst>
                </a:gridCol>
                <a:gridCol w="1398155">
                  <a:extLst>
                    <a:ext uri="{9D8B030D-6E8A-4147-A177-3AD203B41FA5}">
                      <a16:colId xmlns:a16="http://schemas.microsoft.com/office/drawing/2014/main" xmlns="" val="3237630365"/>
                    </a:ext>
                  </a:extLst>
                </a:gridCol>
                <a:gridCol w="3295825">
                  <a:extLst>
                    <a:ext uri="{9D8B030D-6E8A-4147-A177-3AD203B41FA5}">
                      <a16:colId xmlns:a16="http://schemas.microsoft.com/office/drawing/2014/main" xmlns="" val="51366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Interpret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Hersteller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9334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Theremin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Lydia </a:t>
                      </a:r>
                      <a:r>
                        <a:rPr lang="de-DE" dirty="0" err="1"/>
                        <a:t>Kavina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Moog (weltweit) seit 1960</a:t>
                      </a:r>
                    </a:p>
                    <a:p>
                      <a:r>
                        <a:rPr lang="de-DE" dirty="0" err="1"/>
                        <a:t>Doepfer</a:t>
                      </a:r>
                      <a:r>
                        <a:rPr lang="de-DE" dirty="0"/>
                        <a:t> (BRD) seit 1992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871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Ondes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Martenot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Thomas Bloch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Fa. </a:t>
                      </a:r>
                      <a:r>
                        <a:rPr lang="de-DE" dirty="0" err="1"/>
                        <a:t>Dierstein</a:t>
                      </a:r>
                      <a:r>
                        <a:rPr lang="de-DE" dirty="0"/>
                        <a:t> seit 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7065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Mixturtrautonium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Peter Pichler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Fa. </a:t>
                      </a:r>
                      <a:r>
                        <a:rPr lang="de-DE" dirty="0" err="1"/>
                        <a:t>Trautoniks</a:t>
                      </a:r>
                      <a:r>
                        <a:rPr lang="de-DE" dirty="0"/>
                        <a:t> seit 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6412124"/>
                  </a:ext>
                </a:extLst>
              </a:tr>
            </a:tbl>
          </a:graphicData>
        </a:graphic>
      </p:graphicFrame>
      <p:sp>
        <p:nvSpPr>
          <p:cNvPr id="6" name="Pfeil: nach oben 5">
            <a:extLst>
              <a:ext uri="{FF2B5EF4-FFF2-40B4-BE49-F238E27FC236}">
                <a16:creationId xmlns:a16="http://schemas.microsoft.com/office/drawing/2014/main" xmlns="" id="{83B038C8-BA78-4CD3-B3E2-604DDE784680}"/>
              </a:ext>
            </a:extLst>
          </p:cNvPr>
          <p:cNvSpPr/>
          <p:nvPr/>
        </p:nvSpPr>
        <p:spPr>
          <a:xfrm>
            <a:off x="3942835" y="4258045"/>
            <a:ext cx="288032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oben 6">
            <a:extLst>
              <a:ext uri="{FF2B5EF4-FFF2-40B4-BE49-F238E27FC236}">
                <a16:creationId xmlns:a16="http://schemas.microsoft.com/office/drawing/2014/main" xmlns="" id="{236392CC-959D-44FE-B931-E5E3B71568CF}"/>
              </a:ext>
            </a:extLst>
          </p:cNvPr>
          <p:cNvSpPr/>
          <p:nvPr/>
        </p:nvSpPr>
        <p:spPr>
          <a:xfrm>
            <a:off x="6387506" y="4234322"/>
            <a:ext cx="288032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1EC4EFA8-FF63-4234-9735-2715B7FB253D}"/>
              </a:ext>
            </a:extLst>
          </p:cNvPr>
          <p:cNvSpPr txBox="1"/>
          <p:nvPr/>
        </p:nvSpPr>
        <p:spPr>
          <a:xfrm>
            <a:off x="1907704" y="4955051"/>
            <a:ext cx="2520280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Jedes Instrument hat einen „Opinion Leader“ (Haupt-Interpret)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F5566EF8-DDCE-4BD6-BE8D-066041C56CC3}"/>
              </a:ext>
            </a:extLst>
          </p:cNvPr>
          <p:cNvSpPr txBox="1"/>
          <p:nvPr/>
        </p:nvSpPr>
        <p:spPr>
          <a:xfrm>
            <a:off x="5271382" y="4932394"/>
            <a:ext cx="2520280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Jedes Instrument hat einen professionellen (marktführenden) Hersteller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CA9AF706-1817-40D1-A6E9-7E3832C61CCA}"/>
              </a:ext>
            </a:extLst>
          </p:cNvPr>
          <p:cNvSpPr txBox="1"/>
          <p:nvPr/>
        </p:nvSpPr>
        <p:spPr>
          <a:xfrm>
            <a:off x="244916" y="2476078"/>
            <a:ext cx="13773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USA</a:t>
            </a:r>
          </a:p>
          <a:p>
            <a:pPr algn="r"/>
            <a:endParaRPr lang="de-DE" b="1" dirty="0"/>
          </a:p>
          <a:p>
            <a:pPr algn="r"/>
            <a:r>
              <a:rPr lang="de-DE" b="1" dirty="0"/>
              <a:t>Frankreich</a:t>
            </a:r>
          </a:p>
          <a:p>
            <a:pPr algn="r"/>
            <a:endParaRPr lang="de-DE" b="1" dirty="0"/>
          </a:p>
          <a:p>
            <a:pPr algn="r"/>
            <a:r>
              <a:rPr lang="de-DE" b="1" dirty="0"/>
              <a:t>Deutschland</a:t>
            </a:r>
          </a:p>
        </p:txBody>
      </p:sp>
    </p:spTree>
    <p:extLst>
      <p:ext uri="{BB962C8B-B14F-4D97-AF65-F5344CB8AC3E}">
        <p14:creationId xmlns:p14="http://schemas.microsoft.com/office/powerpoint/2010/main" xmlns="" val="232547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3D814F6A-B55C-44E0-B8E4-95F170092497}"/>
              </a:ext>
            </a:extLst>
          </p:cNvPr>
          <p:cNvSpPr txBox="1"/>
          <p:nvPr/>
        </p:nvSpPr>
        <p:spPr>
          <a:xfrm>
            <a:off x="4637612" y="1000928"/>
            <a:ext cx="2893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Leon Thermen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80EE729C-ED0B-4026-9C7D-5EE83EBA3A58}"/>
              </a:ext>
            </a:extLst>
          </p:cNvPr>
          <p:cNvSpPr txBox="1"/>
          <p:nvPr/>
        </p:nvSpPr>
        <p:spPr>
          <a:xfrm>
            <a:off x="323528" y="404664"/>
            <a:ext cx="108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Theremin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023F166B-EC63-4B53-A766-E4F838FB6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570" y="1916832"/>
            <a:ext cx="7969597" cy="448054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D5447AF-A07B-413B-9548-0E16AF7D7CF9}"/>
              </a:ext>
            </a:extLst>
          </p:cNvPr>
          <p:cNvSpPr txBox="1"/>
          <p:nvPr/>
        </p:nvSpPr>
        <p:spPr>
          <a:xfrm>
            <a:off x="6584106" y="5733256"/>
            <a:ext cx="189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1920 Moskau</a:t>
            </a:r>
          </a:p>
        </p:txBody>
      </p:sp>
    </p:spTree>
    <p:extLst>
      <p:ext uri="{BB962C8B-B14F-4D97-AF65-F5344CB8AC3E}">
        <p14:creationId xmlns:p14="http://schemas.microsoft.com/office/powerpoint/2010/main" xmlns="" val="6344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xmlns="" id="{1A44A0FA-36B6-47CD-827D-028991DD37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57493528"/>
              </p:ext>
            </p:extLst>
          </p:nvPr>
        </p:nvGraphicFramePr>
        <p:xfrm>
          <a:off x="1380348" y="1124744"/>
          <a:ext cx="6357938" cy="4680520"/>
        </p:xfrm>
        <a:graphic>
          <a:graphicData uri="http://schemas.openxmlformats.org/presentationml/2006/ole">
            <p:oleObj spid="_x0000_s3080" r:id="rId3" imgW="16939683" imgH="13053968" progId="">
              <p:embed/>
            </p:oleObj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1B031B1-0150-4CD6-9CA1-B4A5DD0AAFE8}"/>
              </a:ext>
            </a:extLst>
          </p:cNvPr>
          <p:cNvSpPr txBox="1"/>
          <p:nvPr/>
        </p:nvSpPr>
        <p:spPr>
          <a:xfrm>
            <a:off x="323528" y="404664"/>
            <a:ext cx="108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Theremin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989A3AE9-720C-464A-8F83-2EED908EF147}"/>
              </a:ext>
            </a:extLst>
          </p:cNvPr>
          <p:cNvSpPr txBox="1"/>
          <p:nvPr/>
        </p:nvSpPr>
        <p:spPr>
          <a:xfrm>
            <a:off x="968257" y="6200964"/>
            <a:ext cx="732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1927: Leon Theremin, Dirigent Sir Henry Wood und Physiker Sir Oliver Lodge</a:t>
            </a:r>
          </a:p>
        </p:txBody>
      </p:sp>
    </p:spTree>
    <p:extLst>
      <p:ext uri="{BB962C8B-B14F-4D97-AF65-F5344CB8AC3E}">
        <p14:creationId xmlns:p14="http://schemas.microsoft.com/office/powerpoint/2010/main" xmlns="" val="307984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Konzertplakat1927.jpg">
            <a:extLst>
              <a:ext uri="{FF2B5EF4-FFF2-40B4-BE49-F238E27FC236}">
                <a16:creationId xmlns:a16="http://schemas.microsoft.com/office/drawing/2014/main" xmlns="" id="{E0289D6F-CD51-43EE-A1FC-114607B0F9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84604">
            <a:off x="509030" y="961761"/>
            <a:ext cx="2788920" cy="3657600"/>
          </a:xfrm>
          <a:prstGeom prst="rect">
            <a:avLst/>
          </a:prstGeom>
        </p:spPr>
      </p:pic>
      <p:pic>
        <p:nvPicPr>
          <p:cNvPr id="5" name="Grafik 4" descr="Martenot.jpeg">
            <a:extLst>
              <a:ext uri="{FF2B5EF4-FFF2-40B4-BE49-F238E27FC236}">
                <a16:creationId xmlns:a16="http://schemas.microsoft.com/office/drawing/2014/main" xmlns="" id="{44B0ABB0-8DBE-4F98-95DD-7776DDE20F2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3564" y="3222433"/>
            <a:ext cx="3888432" cy="300890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1E924E7C-10A8-455C-8143-84E4A9F3E996}"/>
              </a:ext>
            </a:extLst>
          </p:cNvPr>
          <p:cNvSpPr txBox="1"/>
          <p:nvPr/>
        </p:nvSpPr>
        <p:spPr>
          <a:xfrm>
            <a:off x="4355976" y="1484784"/>
            <a:ext cx="363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Maurice </a:t>
            </a:r>
            <a:r>
              <a:rPr lang="de-DE" sz="3600" dirty="0" err="1"/>
              <a:t>Martenot</a:t>
            </a:r>
            <a:endParaRPr lang="de-DE" sz="3600" dirty="0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xmlns="" id="{D7D09C4A-7D75-481E-B58B-43D145BFB37E}"/>
              </a:ext>
            </a:extLst>
          </p:cNvPr>
          <p:cNvSpPr/>
          <p:nvPr/>
        </p:nvSpPr>
        <p:spPr>
          <a:xfrm>
            <a:off x="3347864" y="1700808"/>
            <a:ext cx="720080" cy="43030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3FE210DE-A0B5-4EFD-8D0D-C580D0436FE3}"/>
              </a:ext>
            </a:extLst>
          </p:cNvPr>
          <p:cNvSpPr txBox="1"/>
          <p:nvPr/>
        </p:nvSpPr>
        <p:spPr>
          <a:xfrm>
            <a:off x="323528" y="404664"/>
            <a:ext cx="173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Ondes</a:t>
            </a:r>
            <a:r>
              <a:rPr lang="de-DE" dirty="0"/>
              <a:t> </a:t>
            </a:r>
            <a:r>
              <a:rPr lang="de-DE" dirty="0" err="1"/>
              <a:t>Martenot</a:t>
            </a:r>
            <a:endParaRPr lang="de-DE" dirty="0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xmlns="" id="{0CF30306-28A1-4D0B-A5DB-B9EEB0A43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7217089"/>
              </p:ext>
            </p:extLst>
          </p:nvPr>
        </p:nvGraphicFramePr>
        <p:xfrm>
          <a:off x="2555776" y="4895993"/>
          <a:ext cx="1369641" cy="1335710"/>
        </p:xfrm>
        <a:graphic>
          <a:graphicData uri="http://schemas.openxmlformats.org/presentationml/2006/ole">
            <p:oleObj spid="_x0000_s1032" r:id="rId5" imgW="4038095" imgH="3936508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84524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404664"/>
            <a:ext cx="173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Ondes</a:t>
            </a:r>
            <a:r>
              <a:rPr lang="de-DE" dirty="0"/>
              <a:t> </a:t>
            </a:r>
            <a:r>
              <a:rPr lang="de-DE" dirty="0" err="1"/>
              <a:t>Martenot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899592" y="908720"/>
            <a:ext cx="6283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Lautsprecher („diffuser“) als Accessoires gehören zum Kult:</a:t>
            </a:r>
          </a:p>
        </p:txBody>
      </p:sp>
      <p:pic>
        <p:nvPicPr>
          <p:cNvPr id="8" name="Grafik 7" descr="ondesMarteno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6732240" cy="5049180"/>
          </a:xfrm>
          <a:prstGeom prst="rect">
            <a:avLst/>
          </a:prstGeom>
        </p:spPr>
      </p:pic>
      <p:sp>
        <p:nvSpPr>
          <p:cNvPr id="9" name="Pfeil nach links 8"/>
          <p:cNvSpPr/>
          <p:nvPr/>
        </p:nvSpPr>
        <p:spPr>
          <a:xfrm>
            <a:off x="5364088" y="2420888"/>
            <a:ext cx="3240360" cy="57606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„</a:t>
            </a:r>
            <a:r>
              <a:rPr lang="de-DE" i="1" dirty="0" err="1">
                <a:solidFill>
                  <a:schemeClr val="tx1"/>
                </a:solidFill>
              </a:rPr>
              <a:t>palme</a:t>
            </a:r>
            <a:r>
              <a:rPr lang="de-DE" dirty="0">
                <a:solidFill>
                  <a:schemeClr val="tx1"/>
                </a:solidFill>
              </a:rPr>
              <a:t>“ mit Resonanzsaiten</a:t>
            </a:r>
          </a:p>
        </p:txBody>
      </p:sp>
      <p:sp>
        <p:nvSpPr>
          <p:cNvPr id="10" name="Pfeil nach links 9"/>
          <p:cNvSpPr/>
          <p:nvPr/>
        </p:nvSpPr>
        <p:spPr>
          <a:xfrm>
            <a:off x="5724128" y="4581128"/>
            <a:ext cx="3240360" cy="100811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„</a:t>
            </a:r>
            <a:r>
              <a:rPr lang="en-GB" i="1" dirty="0" err="1">
                <a:solidFill>
                  <a:schemeClr val="tx1"/>
                </a:solidFill>
              </a:rPr>
              <a:t>metallique</a:t>
            </a:r>
            <a:r>
              <a:rPr lang="de-DE" dirty="0">
                <a:solidFill>
                  <a:schemeClr val="tx1"/>
                </a:solidFill>
              </a:rPr>
              <a:t>“: Metalplatte </a:t>
            </a:r>
            <a:r>
              <a:rPr lang="de-DE" dirty="0" err="1">
                <a:solidFill>
                  <a:schemeClr val="tx1"/>
                </a:solidFill>
              </a:rPr>
              <a:t>resonniert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xmlns="" id="{09A175BA-AD56-4C41-B404-9D8BAAC157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20347476"/>
              </p:ext>
            </p:extLst>
          </p:nvPr>
        </p:nvGraphicFramePr>
        <p:xfrm>
          <a:off x="683568" y="1124744"/>
          <a:ext cx="8039100" cy="5319712"/>
        </p:xfrm>
        <a:graphic>
          <a:graphicData uri="http://schemas.openxmlformats.org/presentationml/2006/ole">
            <p:oleObj spid="_x0000_s2056" r:id="rId3" imgW="21409524" imgH="14146032" progId="">
              <p:embed/>
            </p:oleObj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461A4496-F8CD-4FE5-B80E-F6D8F2D3D4B5}"/>
              </a:ext>
            </a:extLst>
          </p:cNvPr>
          <p:cNvSpPr txBox="1"/>
          <p:nvPr/>
        </p:nvSpPr>
        <p:spPr>
          <a:xfrm>
            <a:off x="467544" y="620688"/>
            <a:ext cx="126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Trautonium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21E17E0C-73D6-490A-A7D4-1718B79EA7AD}"/>
              </a:ext>
            </a:extLst>
          </p:cNvPr>
          <p:cNvSpPr txBox="1"/>
          <p:nvPr/>
        </p:nvSpPr>
        <p:spPr>
          <a:xfrm>
            <a:off x="1115616" y="1412776"/>
            <a:ext cx="494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</a:rPr>
              <a:t>Friedrich Trautwein 1930</a:t>
            </a:r>
          </a:p>
        </p:txBody>
      </p:sp>
    </p:spTree>
    <p:extLst>
      <p:ext uri="{BB962C8B-B14F-4D97-AF65-F5344CB8AC3E}">
        <p14:creationId xmlns:p14="http://schemas.microsoft.com/office/powerpoint/2010/main" xmlns="" val="12633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ttps://www.rundfunkschaetze.de/wp-content/uploads/2015/09/Hindemith-Sala-Trautonium-for-web.jpg">
            <a:extLst>
              <a:ext uri="{FF2B5EF4-FFF2-40B4-BE49-F238E27FC236}">
                <a16:creationId xmlns:a16="http://schemas.microsoft.com/office/drawing/2014/main" xmlns="" id="{2AE70EA6-9A59-4A07-B641-C07FE4D1FBC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052736"/>
            <a:ext cx="5715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A6085A39-5F0E-4C35-BD55-3DACAE878A04}"/>
              </a:ext>
            </a:extLst>
          </p:cNvPr>
          <p:cNvSpPr txBox="1"/>
          <p:nvPr/>
        </p:nvSpPr>
        <p:spPr>
          <a:xfrm>
            <a:off x="948960" y="5733256"/>
            <a:ext cx="7538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Schmidt, Hindemith, Sala  im Berliner Rundfunkhaus.</a:t>
            </a:r>
          </a:p>
          <a:p>
            <a:pPr algn="ctr"/>
            <a:r>
              <a:rPr lang="de-DE" dirty="0"/>
              <a:t>(Beachte: keine Tastatur, nur Ribbons… der Bratschist Hindemith lässt grüßen!)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953B2384-1292-4F03-9A51-1A1F0BFA5B40}"/>
              </a:ext>
            </a:extLst>
          </p:cNvPr>
          <p:cNvSpPr txBox="1"/>
          <p:nvPr/>
        </p:nvSpPr>
        <p:spPr>
          <a:xfrm>
            <a:off x="467544" y="620688"/>
            <a:ext cx="126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Trautonium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1076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764</Words>
  <Application>Microsoft Office PowerPoint</Application>
  <PresentationFormat>Bildschirmpräsentation (4:3)</PresentationFormat>
  <Paragraphs>172</Paragraphs>
  <Slides>34</Slides>
  <Notes>0</Notes>
  <HiddenSlides>0</HiddenSlides>
  <MMClips>5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34</vt:i4>
      </vt:variant>
    </vt:vector>
  </HeadingPairs>
  <TitlesOfParts>
    <vt:vector size="35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Wolfgang Martin Stroh</dc:creator>
  <cp:lastModifiedBy>Wolfgang Martin Stroh</cp:lastModifiedBy>
  <cp:revision>61</cp:revision>
  <dcterms:created xsi:type="dcterms:W3CDTF">2020-04-10T07:07:08Z</dcterms:created>
  <dcterms:modified xsi:type="dcterms:W3CDTF">2020-08-07T08:04:44Z</dcterms:modified>
</cp:coreProperties>
</file>