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6" r:id="rId3"/>
    <p:sldId id="298" r:id="rId4"/>
    <p:sldId id="299" r:id="rId5"/>
    <p:sldId id="300" r:id="rId6"/>
    <p:sldId id="301" r:id="rId7"/>
    <p:sldId id="314" r:id="rId8"/>
    <p:sldId id="315" r:id="rId9"/>
    <p:sldId id="302" r:id="rId10"/>
    <p:sldId id="316" r:id="rId11"/>
    <p:sldId id="303" r:id="rId12"/>
    <p:sldId id="304" r:id="rId13"/>
    <p:sldId id="305" r:id="rId14"/>
    <p:sldId id="306" r:id="rId15"/>
    <p:sldId id="307" r:id="rId16"/>
    <p:sldId id="317" r:id="rId17"/>
    <p:sldId id="318" r:id="rId18"/>
    <p:sldId id="308" r:id="rId19"/>
    <p:sldId id="309" r:id="rId20"/>
    <p:sldId id="310" r:id="rId21"/>
    <p:sldId id="311" r:id="rId22"/>
    <p:sldId id="319" r:id="rId23"/>
    <p:sldId id="312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-90" y="-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7A96486-33BA-432D-A240-551D62CE1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851DA68-AAA7-4753-932D-9F71D18E2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90F53A5-B62F-4CAC-AC2A-2834FE64D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D4BB7E3-34A2-4FF5-956F-906C4E76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DC43A34-89A6-4613-BD3B-8B540EE4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64974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9879EB0-BBD7-438D-9002-6DE576B0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728F9713-26EB-4703-95CF-B4D6231B7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2607009-7018-4C96-B867-2227BFB4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8F5FECC-EF4C-42AA-8E99-CC7642648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22C5A9E-77F1-4818-8D47-C1D40DC7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2288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4A75BF82-A244-46BE-8AF6-7E08A0521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DDF632D6-68CE-4973-8C3E-4B0BEAD7F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72E7967-112A-458A-B43D-67513DAD7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F81F93E-3AF0-4CDA-A5BA-F68E2274C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F8E68BC-3F05-43E6-8900-C0BB29A9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21155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BF6DC9F-F28E-4DD0-93AB-7ACCB6CD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91D82A1-47AD-41C5-AFEC-ED073A94C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E97057F-75F3-44F9-BF11-F403598F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BE43F9C-272E-4189-9C07-8BE57CEB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48A3367-2E1B-40A7-8B76-FB978B411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20740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EDEFB09-442C-4800-B570-2937C61B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60DC632-0D94-4020-B05A-F258AE918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D2D1704-A4BE-4552-B240-BA6677235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5B1C6B4-451F-4EE7-ACB1-F05614DB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A64B612-E24F-4194-AFF5-76457D87A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39629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6F5F8AA-B0EB-44E4-A7F0-3FF93A16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5C3D6E6-D93E-4B30-A9AE-1C7A5CD15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294849F9-DF34-491F-8234-E8F4A2B87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CBBFDCA0-00F7-43B7-B399-F1426019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2C0E4B37-B4CD-40A2-B685-AA105602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FFECE965-1136-4D48-8BAC-A8968779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7201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4383CB0-2E1A-4C98-B654-8207E202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E65DF63D-626C-465F-839F-14AAA7C47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CCDC5D2B-B8FD-4737-83FC-1CA08FA65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21C5D981-F952-4E69-8DB5-27DA50F68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DBD75E28-A4CA-4245-8CD8-E8660C401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279C092C-3FE2-435C-9535-A3B0F861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A7E4397E-90C7-400D-96ED-66147BF24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C49DDF24-C31C-41DE-81F4-DC69F5DE7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9200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54DF1F9-AFBD-49DC-80E7-C4911594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EB63619C-E796-4E59-A87F-CD7F72F5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BA40390E-13AF-404E-9793-E0D47ED2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771B4C14-36FC-43DB-B6C5-10AFC47A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9669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B0C15FF1-9704-481A-B6FC-B57A32CEB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7266BB15-0B72-47C5-8DA6-C054E4386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D87F570B-917C-4144-9765-B516452B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58297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F26E14E-DAC1-4889-88A5-1F43D5A9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4280CB3-A97B-4AB0-BA54-C34B0D0BE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CD32908A-6C54-4495-9842-FFE7B7D69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527736A5-9DE1-4F68-85DB-8A2C82E5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7AB5B5B-6007-4162-B480-26FE415A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25CCF0ED-7E31-4C2F-A0BB-6070E3A9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3265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63D6F2F-BA0D-4006-A63F-A2B79707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F5123562-FE3A-4E21-A37E-E00CE54EA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0740638E-9DF4-4298-BD99-8E45E4933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DDA9300C-D2B9-48EC-B939-B9DF189E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ECADC37F-123E-4B39-A1F2-7E2B4E7B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8A44B0EC-434E-419F-98BE-F27D3EFE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5867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7465D21F-A2C9-4C37-A70E-3B91A6DB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ADF2B282-E47E-4B73-857E-A4647CAEA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8244DF1-07F1-480A-B9DF-819182F1FF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32157-38A5-4AA1-8300-69277D15565F}" type="datetimeFigureOut">
              <a:rPr lang="de-DE" smtClean="0"/>
              <a:pPr/>
              <a:t>31.08.2020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3E5121A-81FC-4A5D-BBB5-4A81C5690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4A968F7-42D6-42C6-A378-E3784A870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70EEA-B2FC-406C-A57C-C6050315CF9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257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wav"/><Relationship Id="rId5" Type="http://schemas.openxmlformats.org/officeDocument/2006/relationships/image" Target="../media/image5.png"/><Relationship Id="rId4" Type="http://schemas.microsoft.com/office/2007/relationships/media" Target="../media/media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PLF0v-cRXg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EM-2020\CLOUD-Version\08Digital\MicrotuningDX7.mp4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ik-for.uni-oldenburg.de/elektronischemusik/dx7/index.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5.mp3"/><Relationship Id="rId5" Type="http://schemas.openxmlformats.org/officeDocument/2006/relationships/image" Target="../media/image5.png"/><Relationship Id="rId4" Type="http://schemas.microsoft.com/office/2007/relationships/media" Target="../media/media5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6.mp4"/><Relationship Id="rId5" Type="http://schemas.openxmlformats.org/officeDocument/2006/relationships/hyperlink" Target="https://youtu.be/z1GuA6kAn38" TargetMode="Externa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7.mp4"/><Relationship Id="rId5" Type="http://schemas.openxmlformats.org/officeDocument/2006/relationships/hyperlink" Target="https://youtu.be/Tz7EbtKWsE0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usik-for.uni-oldenburg.de/elektronischemusik/oxygene/index.html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MlWGW790cs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Be2ltbZsrQ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EM-2020\CLOUD-Version\08Digital\Analog-Digital.mp4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ueE-x94skU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EM-2020\CLOUD-Version\08Digital\DX7-Demo-mit-Bad.mp4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D3857CD3-74E8-4BA3-A188-107D06F49BAD}"/>
              </a:ext>
            </a:extLst>
          </p:cNvPr>
          <p:cNvSpPr txBox="1"/>
          <p:nvPr/>
        </p:nvSpPr>
        <p:spPr>
          <a:xfrm>
            <a:off x="2207569" y="1052737"/>
            <a:ext cx="7737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100 Jahre Elektronische Musik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7BA2BB49-5A58-4E35-9E32-7E61E9343995}"/>
              </a:ext>
            </a:extLst>
          </p:cNvPr>
          <p:cNvSpPr txBox="1"/>
          <p:nvPr/>
        </p:nvSpPr>
        <p:spPr>
          <a:xfrm>
            <a:off x="2855640" y="2348881"/>
            <a:ext cx="5688632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Die Digitalisierung</a:t>
            </a:r>
          </a:p>
          <a:p>
            <a:pPr algn="ctr"/>
            <a:r>
              <a:rPr lang="de-DE" sz="3200" dirty="0"/>
              <a:t>oder  das Jahr 1983</a:t>
            </a:r>
            <a:endParaRPr lang="de-DE" sz="1600" dirty="0"/>
          </a:p>
        </p:txBody>
      </p:sp>
      <p:sp>
        <p:nvSpPr>
          <p:cNvPr id="4" name="Textfeld 3"/>
          <p:cNvSpPr txBox="1"/>
          <p:nvPr/>
        </p:nvSpPr>
        <p:spPr>
          <a:xfrm>
            <a:off x="3063797" y="4100837"/>
            <a:ext cx="54804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Digitales Sounddesign (DX 7) – Einführung</a:t>
            </a:r>
          </a:p>
          <a:p>
            <a:r>
              <a:rPr lang="de-DE" b="1" dirty="0"/>
              <a:t>Klangerkundungen (Kleingruppen)</a:t>
            </a:r>
          </a:p>
          <a:p>
            <a:r>
              <a:rPr lang="de-DE" b="1" dirty="0"/>
              <a:t>Digitales Management (MIDI) – Einführung</a:t>
            </a:r>
          </a:p>
          <a:p>
            <a:r>
              <a:rPr lang="de-DE" b="1" dirty="0"/>
              <a:t>MIDI und Algorithmisches Komponieren (Kleingruppen)</a:t>
            </a:r>
          </a:p>
          <a:p>
            <a:r>
              <a:rPr lang="de-DE" b="1" dirty="0"/>
              <a:t>Arbeit mit </a:t>
            </a:r>
            <a:r>
              <a:rPr lang="de-DE" b="1" dirty="0" err="1"/>
              <a:t>Midifiles</a:t>
            </a:r>
            <a:r>
              <a:rPr lang="de-DE" b="1" dirty="0"/>
              <a:t> Teil 1 (Kleingruppen)</a:t>
            </a:r>
          </a:p>
        </p:txBody>
      </p:sp>
    </p:spTree>
    <p:extLst>
      <p:ext uri="{BB962C8B-B14F-4D97-AF65-F5344CB8AC3E}">
        <p14:creationId xmlns:p14="http://schemas.microsoft.com/office/powerpoint/2010/main" xmlns="" val="114194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9CC5FD5C-86B3-4BC3-974B-3355C944B3B2}"/>
              </a:ext>
            </a:extLst>
          </p:cNvPr>
          <p:cNvSpPr/>
          <p:nvPr/>
        </p:nvSpPr>
        <p:spPr>
          <a:xfrm>
            <a:off x="3268422" y="353352"/>
            <a:ext cx="38033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3. Wie hört sich „Microtuning“ an?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857478F4-DE04-48C3-9E9E-8F255E09C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90" y="2524194"/>
            <a:ext cx="11684000" cy="17018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A20FE7D1-BCF7-4781-AA6A-2BF2D5FAB806}"/>
              </a:ext>
            </a:extLst>
          </p:cNvPr>
          <p:cNvSpPr txBox="1"/>
          <p:nvPr/>
        </p:nvSpPr>
        <p:spPr>
          <a:xfrm>
            <a:off x="1006763" y="1182253"/>
            <a:ext cx="1022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die Obertonreihe hört man beim analogen Synthi durch extreme Filterbewegungen: siehe Beispiel 4 bei den „typischen Klängen“ im Moog-Kapitel!</a:t>
            </a:r>
          </a:p>
        </p:txBody>
      </p:sp>
      <p:pic>
        <p:nvPicPr>
          <p:cNvPr id="6" name="analogerObertoneffekt">
            <a:hlinkClick r:id="" action="ppaction://media"/>
            <a:extLst>
              <a:ext uri="{FF2B5EF4-FFF2-40B4-BE49-F238E27FC236}">
                <a16:creationId xmlns:a16="http://schemas.microsoft.com/office/drawing/2014/main" xmlns="" id="{64EF5F75-E51C-4BA1-B0ED-F7A8B3AF9F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116291" y="4955526"/>
            <a:ext cx="406400" cy="406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C8D14F5A-E32F-4152-B6DA-9BA44496125D}"/>
              </a:ext>
            </a:extLst>
          </p:cNvPr>
          <p:cNvSpPr txBox="1"/>
          <p:nvPr/>
        </p:nvSpPr>
        <p:spPr>
          <a:xfrm>
            <a:off x="6342098" y="4989449"/>
            <a:ext cx="2528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Play analoger Obertoneffekt</a:t>
            </a:r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xmlns="" id="{93859B1B-EBD3-4CD0-A188-6CA95C06DC95}"/>
              </a:ext>
            </a:extLst>
          </p:cNvPr>
          <p:cNvSpPr/>
          <p:nvPr/>
        </p:nvSpPr>
        <p:spPr>
          <a:xfrm>
            <a:off x="2890982" y="4225994"/>
            <a:ext cx="517236" cy="6557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5D017A1B-6DFE-4E0F-BFD4-774520453149}"/>
              </a:ext>
            </a:extLst>
          </p:cNvPr>
          <p:cNvSpPr txBox="1"/>
          <p:nvPr/>
        </p:nvSpPr>
        <p:spPr>
          <a:xfrm>
            <a:off x="1231803" y="4966361"/>
            <a:ext cx="4073237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Kann beim DX7 auf die Tasten verteilt und dann auch explizit gespielt werden.</a:t>
            </a:r>
          </a:p>
        </p:txBody>
      </p:sp>
    </p:spTree>
    <p:extLst>
      <p:ext uri="{BB962C8B-B14F-4D97-AF65-F5344CB8AC3E}">
        <p14:creationId xmlns:p14="http://schemas.microsoft.com/office/powerpoint/2010/main" xmlns="" val="151608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638FC386-287A-431B-BA31-FC00C5D4C819}"/>
              </a:ext>
            </a:extLst>
          </p:cNvPr>
          <p:cNvSpPr/>
          <p:nvPr/>
        </p:nvSpPr>
        <p:spPr>
          <a:xfrm>
            <a:off x="3268422" y="353352"/>
            <a:ext cx="38033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3. Wie hört sich „Microtuning“ an?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767B959-8881-40C6-A230-84EFD6A2442D}"/>
              </a:ext>
            </a:extLst>
          </p:cNvPr>
          <p:cNvSpPr txBox="1"/>
          <p:nvPr/>
        </p:nvSpPr>
        <p:spPr>
          <a:xfrm>
            <a:off x="8497455" y="6373091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hlinkClick r:id="rId3"/>
              </a:rPr>
              <a:t>https://youtu.be/vPLF0v-cRXg</a:t>
            </a:r>
            <a:endParaRPr lang="de-DE" sz="1400" dirty="0"/>
          </a:p>
        </p:txBody>
      </p:sp>
      <p:pic>
        <p:nvPicPr>
          <p:cNvPr id="5" name="MicrotuningDX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681841" y="1060336"/>
            <a:ext cx="8158843" cy="458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23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4BDB9E2F-FB1F-426F-98AC-E03F89F119D5}"/>
              </a:ext>
            </a:extLst>
          </p:cNvPr>
          <p:cNvSpPr txBox="1"/>
          <p:nvPr/>
        </p:nvSpPr>
        <p:spPr>
          <a:xfrm>
            <a:off x="1754909" y="840509"/>
            <a:ext cx="275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Typische DX7-Klänge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9E6750B-C127-41E7-9D9D-F464CC4A3302}"/>
              </a:ext>
            </a:extLst>
          </p:cNvPr>
          <p:cNvSpPr txBox="1"/>
          <p:nvPr/>
        </p:nvSpPr>
        <p:spPr>
          <a:xfrm>
            <a:off x="1681017" y="2004413"/>
            <a:ext cx="689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3"/>
              </a:rPr>
              <a:t>https://www.musik-for.uni-oldenburg.de/elektronischemusik/dx7/</a:t>
            </a:r>
            <a:endParaRPr lang="de-DE" dirty="0"/>
          </a:p>
        </p:txBody>
      </p:sp>
      <p:pic>
        <p:nvPicPr>
          <p:cNvPr id="4" name="DX7-Groove">
            <a:hlinkClick r:id="" action="ppaction://media"/>
            <a:extLst>
              <a:ext uri="{FF2B5EF4-FFF2-40B4-BE49-F238E27FC236}">
                <a16:creationId xmlns:a16="http://schemas.microsoft.com/office/drawing/2014/main" xmlns="" id="{694B66DC-4FE9-4E53-B4C3-333B20B276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86007" y="2992521"/>
            <a:ext cx="406400" cy="4064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C01837CF-0C3D-4A6D-846E-1E2A98328D21}"/>
              </a:ext>
            </a:extLst>
          </p:cNvPr>
          <p:cNvSpPr txBox="1"/>
          <p:nvPr/>
        </p:nvSpPr>
        <p:spPr>
          <a:xfrm>
            <a:off x="1856509" y="3011055"/>
            <a:ext cx="499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Ein DX7-Groove (aus lauter Sounds der Bibliothek)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8E0E553E-300F-488E-8F6D-B611ED647288}"/>
              </a:ext>
            </a:extLst>
          </p:cNvPr>
          <p:cNvSpPr/>
          <p:nvPr/>
        </p:nvSpPr>
        <p:spPr>
          <a:xfrm>
            <a:off x="1754909" y="4017697"/>
            <a:ext cx="6096000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Suchen Sie jeweils maximal 6 Klänge heraus, die Sie als „sind interessant“, „gefallen mir“ und „könnte ich in einer eigenen Produktion/Komposition verwenden“. Falls möglich, listen Sie die Klänge als Prioritätenliste auf.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1033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xmlns="" id="{A8FC30E0-58D5-41C9-835A-64F422D7C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2615412"/>
              </p:ext>
            </p:extLst>
          </p:nvPr>
        </p:nvGraphicFramePr>
        <p:xfrm>
          <a:off x="886691" y="1136072"/>
          <a:ext cx="9245600" cy="485832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679823">
                  <a:extLst>
                    <a:ext uri="{9D8B030D-6E8A-4147-A177-3AD203B41FA5}">
                      <a16:colId xmlns:a16="http://schemas.microsoft.com/office/drawing/2014/main" xmlns="" val="2530409424"/>
                    </a:ext>
                  </a:extLst>
                </a:gridCol>
                <a:gridCol w="2713252">
                  <a:extLst>
                    <a:ext uri="{9D8B030D-6E8A-4147-A177-3AD203B41FA5}">
                      <a16:colId xmlns:a16="http://schemas.microsoft.com/office/drawing/2014/main" xmlns="" val="3355127577"/>
                    </a:ext>
                  </a:extLst>
                </a:gridCol>
                <a:gridCol w="2712244">
                  <a:extLst>
                    <a:ext uri="{9D8B030D-6E8A-4147-A177-3AD203B41FA5}">
                      <a16:colId xmlns:a16="http://schemas.microsoft.com/office/drawing/2014/main" xmlns="" val="3112601340"/>
                    </a:ext>
                  </a:extLst>
                </a:gridCol>
                <a:gridCol w="3140281">
                  <a:extLst>
                    <a:ext uri="{9D8B030D-6E8A-4147-A177-3AD203B41FA5}">
                      <a16:colId xmlns:a16="http://schemas.microsoft.com/office/drawing/2014/main" xmlns="" val="1793897625"/>
                    </a:ext>
                  </a:extLst>
                </a:gridCol>
              </a:tblGrid>
              <a:tr h="37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 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Liste „sind interessant“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Liste „gefallen mir“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Liste „könnte ich verwenden“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5954236"/>
                  </a:ext>
                </a:extLst>
              </a:tr>
              <a:tr h="747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</a:rPr>
                        <a:t>1</a:t>
                      </a:r>
                      <a:endParaRPr lang="de-D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1599"/>
                  </a:ext>
                </a:extLst>
              </a:tr>
              <a:tr h="747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</a:rPr>
                        <a:t>2</a:t>
                      </a:r>
                      <a:endParaRPr lang="de-D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7069960"/>
                  </a:ext>
                </a:extLst>
              </a:tr>
              <a:tr h="747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</a:rPr>
                        <a:t>3</a:t>
                      </a:r>
                      <a:endParaRPr lang="de-D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8614268"/>
                  </a:ext>
                </a:extLst>
              </a:tr>
              <a:tr h="747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</a:rPr>
                        <a:t>4</a:t>
                      </a:r>
                      <a:endParaRPr lang="de-D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5649368"/>
                  </a:ext>
                </a:extLst>
              </a:tr>
              <a:tr h="747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</a:rPr>
                        <a:t>5</a:t>
                      </a:r>
                      <a:endParaRPr lang="de-D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2919034"/>
                  </a:ext>
                </a:extLst>
              </a:tr>
              <a:tr h="747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6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7096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68187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DCC79979-A8C0-4440-839A-6D4DDE406EE8}"/>
              </a:ext>
            </a:extLst>
          </p:cNvPr>
          <p:cNvSpPr/>
          <p:nvPr/>
        </p:nvSpPr>
        <p:spPr>
          <a:xfrm>
            <a:off x="1677703" y="334971"/>
            <a:ext cx="85779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MIDI</a:t>
            </a:r>
          </a:p>
          <a:p>
            <a:pPr algn="ctr"/>
            <a:r>
              <a:rPr lang="de-DE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Musical Instrument Digital Interface</a:t>
            </a:r>
            <a:endParaRPr lang="de-DE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xmlns="" id="{A3276B6E-BF68-49E1-ABC6-A9E187EC651E}"/>
              </a:ext>
            </a:extLst>
          </p:cNvPr>
          <p:cNvSpPr/>
          <p:nvPr/>
        </p:nvSpPr>
        <p:spPr>
          <a:xfrm>
            <a:off x="5324775" y="1887698"/>
            <a:ext cx="411007" cy="4937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D8824BE2-0EBA-41C4-B7AB-169567D86832}"/>
              </a:ext>
            </a:extLst>
          </p:cNvPr>
          <p:cNvSpPr txBox="1"/>
          <p:nvPr/>
        </p:nvSpPr>
        <p:spPr>
          <a:xfrm>
            <a:off x="1519387" y="2487616"/>
            <a:ext cx="8894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Keyboards und Synthesizer miteinander verbinden können.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Spielaktionen auf einen Keyboard digital ohne Audiodatei aufzeichnen.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Größere Musikstücke mit geringen Datenmengen aufzeichnen.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Klangprogramme universell aufzeichnen und gegenseitig austauschen.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Trennung von Tastatur und „Soundmodul“: viele Sounds von einer Tastatur aus spielen.</a:t>
            </a:r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xmlns="" id="{F75F5206-66F4-4F64-B753-D6FE9923E6AC}"/>
              </a:ext>
            </a:extLst>
          </p:cNvPr>
          <p:cNvSpPr/>
          <p:nvPr/>
        </p:nvSpPr>
        <p:spPr>
          <a:xfrm>
            <a:off x="5273963" y="4071121"/>
            <a:ext cx="461819" cy="542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07086ADE-EA3E-4FD3-8834-E310490D0753}"/>
              </a:ext>
            </a:extLst>
          </p:cNvPr>
          <p:cNvSpPr txBox="1"/>
          <p:nvPr/>
        </p:nvSpPr>
        <p:spPr>
          <a:xfrm>
            <a:off x="2912162" y="4719792"/>
            <a:ext cx="4723601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Später: </a:t>
            </a:r>
            <a:r>
              <a:rPr lang="de-DE" dirty="0" err="1"/>
              <a:t>Midirecording</a:t>
            </a:r>
            <a:r>
              <a:rPr lang="de-DE" dirty="0"/>
              <a:t> – „Sequenzer-Software“</a:t>
            </a:r>
          </a:p>
          <a:p>
            <a:r>
              <a:rPr lang="de-DE" dirty="0"/>
              <a:t>             Standard </a:t>
            </a:r>
            <a:r>
              <a:rPr lang="de-DE" dirty="0" err="1"/>
              <a:t>Midifiles</a:t>
            </a:r>
            <a:endParaRPr lang="de-DE" dirty="0"/>
          </a:p>
          <a:p>
            <a:r>
              <a:rPr lang="de-DE" dirty="0"/>
              <a:t>             GM-Soundbibliothek („Soundcard)</a:t>
            </a:r>
          </a:p>
          <a:p>
            <a:r>
              <a:rPr lang="de-DE" dirty="0"/>
              <a:t>             Algorithmisches Komponieren (z.B. MAX)</a:t>
            </a:r>
          </a:p>
          <a:p>
            <a:r>
              <a:rPr lang="de-DE" dirty="0"/>
              <a:t>             Notenprogramme </a:t>
            </a:r>
          </a:p>
        </p:txBody>
      </p:sp>
    </p:spTree>
    <p:extLst>
      <p:ext uri="{BB962C8B-B14F-4D97-AF65-F5344CB8AC3E}">
        <p14:creationId xmlns:p14="http://schemas.microsoft.com/office/powerpoint/2010/main" xmlns="" val="3679253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FD65D9C3-DD8C-4D57-82F3-CB06976C17EA}"/>
              </a:ext>
            </a:extLst>
          </p:cNvPr>
          <p:cNvSpPr txBox="1"/>
          <p:nvPr/>
        </p:nvSpPr>
        <p:spPr>
          <a:xfrm>
            <a:off x="1080654" y="895928"/>
            <a:ext cx="232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Grundidee 1 von MIDI: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BF71985E-7CE7-49F1-95E8-95BF8ADAA2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0873" y="976012"/>
            <a:ext cx="6565484" cy="4905976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xmlns="" id="{9F6E895F-84DA-4DF2-8952-5321C4E2B7F7}"/>
              </a:ext>
            </a:extLst>
          </p:cNvPr>
          <p:cNvSpPr/>
          <p:nvPr/>
        </p:nvSpPr>
        <p:spPr>
          <a:xfrm>
            <a:off x="1403927" y="2124364"/>
            <a:ext cx="2890982" cy="1219200"/>
          </a:xfrm>
          <a:prstGeom prst="rightArrow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Synthis miteinander koppeln</a:t>
            </a:r>
          </a:p>
        </p:txBody>
      </p:sp>
    </p:spTree>
    <p:extLst>
      <p:ext uri="{BB962C8B-B14F-4D97-AF65-F5344CB8AC3E}">
        <p14:creationId xmlns:p14="http://schemas.microsoft.com/office/powerpoint/2010/main" xmlns="" val="3418530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A084569-A6E8-4F3B-AA99-39049E67A539}"/>
              </a:ext>
            </a:extLst>
          </p:cNvPr>
          <p:cNvSpPr txBox="1"/>
          <p:nvPr/>
        </p:nvSpPr>
        <p:spPr>
          <a:xfrm>
            <a:off x="1080654" y="895928"/>
            <a:ext cx="232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Grundidee 2 von MIDI: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C53B3C6F-73D0-4272-8FE3-2658350D1DDD}"/>
              </a:ext>
            </a:extLst>
          </p:cNvPr>
          <p:cNvSpPr txBox="1"/>
          <p:nvPr/>
        </p:nvSpPr>
        <p:spPr>
          <a:xfrm>
            <a:off x="2333496" y="1616364"/>
            <a:ext cx="6623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Statt Audiodateien nur „Synthi-Aktionen“ speichern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xmlns="" id="{E4FA2C8F-73C2-41AF-8371-A016BD2D7ED1}"/>
              </a:ext>
            </a:extLst>
          </p:cNvPr>
          <p:cNvSpPr/>
          <p:nvPr/>
        </p:nvSpPr>
        <p:spPr>
          <a:xfrm>
            <a:off x="3666836" y="2225964"/>
            <a:ext cx="443346" cy="526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xmlns="" id="{AAF54A39-F75B-4B1F-9CB9-7B7F05730D85}"/>
              </a:ext>
            </a:extLst>
          </p:cNvPr>
          <p:cNvSpPr/>
          <p:nvPr/>
        </p:nvSpPr>
        <p:spPr>
          <a:xfrm>
            <a:off x="6266872" y="2225964"/>
            <a:ext cx="443346" cy="526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9C846551-E8A3-43CA-AEBC-170984BB8A4D}"/>
              </a:ext>
            </a:extLst>
          </p:cNvPr>
          <p:cNvSpPr txBox="1"/>
          <p:nvPr/>
        </p:nvSpPr>
        <p:spPr>
          <a:xfrm>
            <a:off x="581891" y="3059668"/>
            <a:ext cx="202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Beispiel „</a:t>
            </a:r>
            <a:r>
              <a:rPr lang="de-DE" dirty="0" err="1"/>
              <a:t>Oxygene</a:t>
            </a:r>
            <a:r>
              <a:rPr lang="de-DE" dirty="0"/>
              <a:t>“: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9611BA43-ECE7-46F2-9198-9C5CBA35BBD8}"/>
              </a:ext>
            </a:extLst>
          </p:cNvPr>
          <p:cNvSpPr txBox="1"/>
          <p:nvPr/>
        </p:nvSpPr>
        <p:spPr>
          <a:xfrm>
            <a:off x="3352800" y="3244334"/>
            <a:ext cx="1514763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30 MB </a:t>
            </a:r>
            <a:r>
              <a:rPr lang="de-DE" dirty="0" err="1"/>
              <a:t>wav</a:t>
            </a:r>
            <a:endParaRPr lang="de-DE" dirty="0"/>
          </a:p>
          <a:p>
            <a:r>
              <a:rPr lang="de-DE" dirty="0"/>
              <a:t>  3 MB mp3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92FE8279-DFA1-4872-9DC5-00B479686A6A}"/>
              </a:ext>
            </a:extLst>
          </p:cNvPr>
          <p:cNvSpPr txBox="1"/>
          <p:nvPr/>
        </p:nvSpPr>
        <p:spPr>
          <a:xfrm>
            <a:off x="5809676" y="3244333"/>
            <a:ext cx="1514763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30 KB</a:t>
            </a:r>
          </a:p>
        </p:txBody>
      </p:sp>
      <p:sp>
        <p:nvSpPr>
          <p:cNvPr id="9" name="Pfeil: nach oben gekrümmt 8">
            <a:extLst>
              <a:ext uri="{FF2B5EF4-FFF2-40B4-BE49-F238E27FC236}">
                <a16:creationId xmlns:a16="http://schemas.microsoft.com/office/drawing/2014/main" xmlns="" id="{B09FDAF4-8C2F-44B4-B74A-E73F03BB1CA2}"/>
              </a:ext>
            </a:extLst>
          </p:cNvPr>
          <p:cNvSpPr/>
          <p:nvPr/>
        </p:nvSpPr>
        <p:spPr>
          <a:xfrm>
            <a:off x="4110181" y="3999345"/>
            <a:ext cx="1985819" cy="46166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7B8FB69C-A419-4CB6-898C-EAC9FB6F9273}"/>
              </a:ext>
            </a:extLst>
          </p:cNvPr>
          <p:cNvSpPr txBox="1"/>
          <p:nvPr/>
        </p:nvSpPr>
        <p:spPr>
          <a:xfrm>
            <a:off x="4455316" y="4504913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Faktor 1000</a:t>
            </a:r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xmlns="" id="{B08192E1-2F58-4DAE-93E9-89CBD42E75C9}"/>
              </a:ext>
            </a:extLst>
          </p:cNvPr>
          <p:cNvSpPr/>
          <p:nvPr/>
        </p:nvSpPr>
        <p:spPr>
          <a:xfrm>
            <a:off x="6816436" y="3805382"/>
            <a:ext cx="434109" cy="563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8CABB8CB-06AF-4AA1-9AFD-60CE65678F92}"/>
              </a:ext>
            </a:extLst>
          </p:cNvPr>
          <p:cNvSpPr txBox="1"/>
          <p:nvPr/>
        </p:nvSpPr>
        <p:spPr>
          <a:xfrm>
            <a:off x="6705600" y="4641471"/>
            <a:ext cx="1997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Notenschrift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Instrumentieren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Tempoänderung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usw.</a:t>
            </a:r>
          </a:p>
        </p:txBody>
      </p:sp>
    </p:spTree>
    <p:extLst>
      <p:ext uri="{BB962C8B-B14F-4D97-AF65-F5344CB8AC3E}">
        <p14:creationId xmlns:p14="http://schemas.microsoft.com/office/powerpoint/2010/main" xmlns="" val="2142087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FF0F52C9-503D-451F-8642-A056E802B3FD}"/>
              </a:ext>
            </a:extLst>
          </p:cNvPr>
          <p:cNvSpPr txBox="1"/>
          <p:nvPr/>
        </p:nvSpPr>
        <p:spPr>
          <a:xfrm>
            <a:off x="1080654" y="895928"/>
            <a:ext cx="232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Grundidee 3 von MIDI: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xmlns="" id="{4216805A-43DF-49BF-BAD7-BF1339E5FA73}"/>
              </a:ext>
            </a:extLst>
          </p:cNvPr>
          <p:cNvSpPr/>
          <p:nvPr/>
        </p:nvSpPr>
        <p:spPr>
          <a:xfrm>
            <a:off x="4972038" y="3650420"/>
            <a:ext cx="397164" cy="535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381D1366-347A-4F78-8BB3-A1DC5A0BE266}"/>
              </a:ext>
            </a:extLst>
          </p:cNvPr>
          <p:cNvSpPr/>
          <p:nvPr/>
        </p:nvSpPr>
        <p:spPr>
          <a:xfrm>
            <a:off x="3715893" y="4362003"/>
            <a:ext cx="2909454" cy="44257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15442FB7-E5D8-4D4A-902B-0C241215120B}"/>
              </a:ext>
            </a:extLst>
          </p:cNvPr>
          <p:cNvSpPr txBox="1"/>
          <p:nvPr/>
        </p:nvSpPr>
        <p:spPr>
          <a:xfrm>
            <a:off x="1274618" y="2495997"/>
            <a:ext cx="77920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Zum Beispiel:</a:t>
            </a:r>
          </a:p>
          <a:p>
            <a:endParaRPr lang="de-DE" dirty="0"/>
          </a:p>
          <a:p>
            <a:r>
              <a:rPr lang="de-DE" dirty="0"/>
              <a:t>Taste Nr. 60 mit Geschwindigkeit 90 für Sound Nr. 3 zwei Sekunden lang drücken</a:t>
            </a:r>
          </a:p>
          <a:p>
            <a:endParaRPr lang="de-DE" dirty="0"/>
          </a:p>
          <a:p>
            <a:endParaRPr lang="de-DE" sz="2400" dirty="0"/>
          </a:p>
          <a:p>
            <a:pPr algn="ctr"/>
            <a:endParaRPr lang="de-DE" sz="2400" dirty="0"/>
          </a:p>
          <a:p>
            <a:pPr algn="ctr"/>
            <a:r>
              <a:rPr lang="de-DE" sz="2400" dirty="0"/>
              <a:t>147 60 90 --- 147 60 0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1F99D60E-9CBF-49F2-9DEE-2A68BA060AF9}"/>
              </a:ext>
            </a:extLst>
          </p:cNvPr>
          <p:cNvSpPr txBox="1"/>
          <p:nvPr/>
        </p:nvSpPr>
        <p:spPr>
          <a:xfrm>
            <a:off x="1274618" y="1536320"/>
            <a:ext cx="9380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Alle musikalisch relevanten Aktionen werden digitalisiert (von 0 bis 127 durchnumeriert).</a:t>
            </a:r>
          </a:p>
        </p:txBody>
      </p:sp>
    </p:spTree>
    <p:extLst>
      <p:ext uri="{BB962C8B-B14F-4D97-AF65-F5344CB8AC3E}">
        <p14:creationId xmlns:p14="http://schemas.microsoft.com/office/powerpoint/2010/main" xmlns="" val="2893769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54083BBB-35C0-4E34-B431-531F19009FAB}"/>
              </a:ext>
            </a:extLst>
          </p:cNvPr>
          <p:cNvSpPr txBox="1"/>
          <p:nvPr/>
        </p:nvSpPr>
        <p:spPr>
          <a:xfrm>
            <a:off x="932873" y="637309"/>
            <a:ext cx="906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Algorithmisches Komponieren durch mathematisches Manipulieren von MIDI-Zahlen:</a:t>
            </a:r>
          </a:p>
        </p:txBody>
      </p:sp>
      <p:pic>
        <p:nvPicPr>
          <p:cNvPr id="3" name="MIDI-Algo">
            <a:hlinkClick r:id="" action="ppaction://media"/>
            <a:extLst>
              <a:ext uri="{FF2B5EF4-FFF2-40B4-BE49-F238E27FC236}">
                <a16:creationId xmlns:a16="http://schemas.microsoft.com/office/drawing/2014/main" xmlns="" id="{CBC98CB6-26FD-46CC-8596-D50BA5FF19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41600" y="1600200"/>
            <a:ext cx="5740400" cy="45923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915A1F7A-44C2-4D66-82B8-660AD16B134F}"/>
              </a:ext>
            </a:extLst>
          </p:cNvPr>
          <p:cNvSpPr txBox="1"/>
          <p:nvPr/>
        </p:nvSpPr>
        <p:spPr>
          <a:xfrm>
            <a:off x="8663708" y="6220691"/>
            <a:ext cx="2863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hlinkClick r:id="rId5"/>
              </a:rPr>
              <a:t>https://youtu.be/z1GuA6kAn38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xmlns="" val="9698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go-Demo">
            <a:hlinkClick r:id="" action="ppaction://media"/>
            <a:extLst>
              <a:ext uri="{FF2B5EF4-FFF2-40B4-BE49-F238E27FC236}">
                <a16:creationId xmlns:a16="http://schemas.microsoft.com/office/drawing/2014/main" xmlns="" id="{0E8B2755-446D-4332-82B2-D8E799C74D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77685" y="1022350"/>
            <a:ext cx="8648700" cy="48133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71443EE1-43BA-46FB-883C-5C3E07471290}"/>
              </a:ext>
            </a:extLst>
          </p:cNvPr>
          <p:cNvSpPr txBox="1"/>
          <p:nvPr/>
        </p:nvSpPr>
        <p:spPr>
          <a:xfrm>
            <a:off x="1703873" y="505173"/>
            <a:ext cx="807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Kleingruppenarbeit 1:      zu „Algo-Demo.mp4“ in „Touch-Pad“ der 2. Stunde (</a:t>
            </a:r>
            <a:r>
              <a:rPr lang="de-DE" dirty="0" err="1"/>
              <a:t>StudIP</a:t>
            </a:r>
            <a:r>
              <a:rPr lang="de-DE" dirty="0"/>
              <a:t>)</a:t>
            </a:r>
          </a:p>
          <a:p>
            <a:r>
              <a:rPr lang="de-DE" dirty="0"/>
              <a:t>                                         oder  </a:t>
            </a:r>
            <a:r>
              <a:rPr lang="de-DE" dirty="0">
                <a:hlinkClick r:id="rId5"/>
              </a:rPr>
              <a:t>https://youtu.be/Tz7EbtKWsE0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3285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E82EC20-18B2-4A76-B153-552F76B6E8D1}"/>
              </a:ext>
            </a:extLst>
          </p:cNvPr>
          <p:cNvSpPr/>
          <p:nvPr/>
        </p:nvSpPr>
        <p:spPr>
          <a:xfrm rot="20696925">
            <a:off x="526352" y="2523989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1983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0D8A5E40-594A-458C-904A-29E983D68933}"/>
              </a:ext>
            </a:extLst>
          </p:cNvPr>
          <p:cNvSpPr/>
          <p:nvPr/>
        </p:nvSpPr>
        <p:spPr>
          <a:xfrm>
            <a:off x="2493940" y="2019226"/>
            <a:ext cx="6096000" cy="21952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1983: Yamaha DX7 = der erste </a:t>
            </a:r>
            <a:r>
              <a:rPr lang="de-DE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digitale Synthesizer</a:t>
            </a:r>
            <a:r>
              <a:rPr lang="de-D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mit der FM-Synthese - die Alternative zu „Moog“.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1983: Einigung auf die </a:t>
            </a:r>
            <a:r>
              <a:rPr lang="de-DE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MIDI-Norm </a:t>
            </a:r>
            <a:r>
              <a:rPr lang="de-D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(„</a:t>
            </a:r>
            <a:r>
              <a:rPr lang="de-DE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musical</a:t>
            </a:r>
            <a:r>
              <a:rPr lang="de-D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</a:t>
            </a:r>
            <a:r>
              <a:rPr lang="de-D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digital interface“) 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1983: der analoge </a:t>
            </a:r>
            <a:r>
              <a:rPr lang="de-DE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Drumsequenzer</a:t>
            </a:r>
            <a:r>
              <a:rPr lang="de-D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TR-808 von Roland wird durch den </a:t>
            </a:r>
            <a:r>
              <a:rPr lang="de-DE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midifizierten</a:t>
            </a:r>
            <a:r>
              <a:rPr lang="de-D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TR-909</a:t>
            </a:r>
            <a:r>
              <a:rPr lang="de-D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abgelöst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7686186D-01A5-4C4B-B691-A02B8F22009C}"/>
              </a:ext>
            </a:extLst>
          </p:cNvPr>
          <p:cNvSpPr/>
          <p:nvPr/>
        </p:nvSpPr>
        <p:spPr>
          <a:xfrm>
            <a:off x="2493940" y="436806"/>
            <a:ext cx="6096000" cy="39215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1982: die </a:t>
            </a:r>
            <a:r>
              <a:rPr lang="de-DE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wird marktreif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0CF3BFBD-4457-497F-AFB7-D16205E3F4DA}"/>
              </a:ext>
            </a:extLst>
          </p:cNvPr>
          <p:cNvSpPr/>
          <p:nvPr/>
        </p:nvSpPr>
        <p:spPr>
          <a:xfrm>
            <a:off x="2493940" y="5423656"/>
            <a:ext cx="6096000" cy="7107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1984: Fa. Steinberg verkauft mit „Pro 16“ für den </a:t>
            </a:r>
            <a:r>
              <a:rPr lang="de-DE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Commodore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64 den ersten MIDI-Sequenzer.</a:t>
            </a:r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xmlns="" id="{DACCA08E-BB44-45B8-B8F7-20DAA14C8C35}"/>
              </a:ext>
            </a:extLst>
          </p:cNvPr>
          <p:cNvSpPr/>
          <p:nvPr/>
        </p:nvSpPr>
        <p:spPr>
          <a:xfrm>
            <a:off x="4304145" y="1126836"/>
            <a:ext cx="314037" cy="3921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xmlns="" id="{FB029C07-C6F2-466D-B361-0119D10AE551}"/>
              </a:ext>
            </a:extLst>
          </p:cNvPr>
          <p:cNvSpPr/>
          <p:nvPr/>
        </p:nvSpPr>
        <p:spPr>
          <a:xfrm>
            <a:off x="4277613" y="4808284"/>
            <a:ext cx="314037" cy="3921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41440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E48E878A-4B86-46FD-AA74-C05B990E35C0}"/>
              </a:ext>
            </a:extLst>
          </p:cNvPr>
          <p:cNvSpPr txBox="1"/>
          <p:nvPr/>
        </p:nvSpPr>
        <p:spPr>
          <a:xfrm>
            <a:off x="1496291" y="931093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Kleingruppenarbeit 2: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61D50FBC-E85B-4C12-8172-69D990E9C292}"/>
              </a:ext>
            </a:extLst>
          </p:cNvPr>
          <p:cNvSpPr txBox="1"/>
          <p:nvPr/>
        </p:nvSpPr>
        <p:spPr>
          <a:xfrm>
            <a:off x="1597891" y="1921164"/>
            <a:ext cx="843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Recherche am </a:t>
            </a:r>
            <a:r>
              <a:rPr lang="de-DE" sz="2000" dirty="0" err="1"/>
              <a:t>Midifile</a:t>
            </a:r>
            <a:r>
              <a:rPr lang="de-DE" sz="2000" dirty="0"/>
              <a:t> „</a:t>
            </a:r>
            <a:r>
              <a:rPr lang="de-DE" sz="2000" dirty="0" err="1"/>
              <a:t>Oxygene</a:t>
            </a:r>
            <a:r>
              <a:rPr lang="de-DE" sz="2000" dirty="0"/>
              <a:t>“ von Jean Michel Jarre:</a:t>
            </a:r>
          </a:p>
          <a:p>
            <a:endParaRPr lang="de-DE" sz="2000" dirty="0"/>
          </a:p>
          <a:p>
            <a:r>
              <a:rPr lang="de-DE" sz="2000" dirty="0"/>
              <a:t>Audiodatei mit </a:t>
            </a:r>
            <a:r>
              <a:rPr lang="de-DE" sz="2000" dirty="0" err="1"/>
              <a:t>Mididatei</a:t>
            </a:r>
            <a:r>
              <a:rPr lang="de-DE" sz="2000" dirty="0"/>
              <a:t> vergleichen!</a:t>
            </a:r>
          </a:p>
          <a:p>
            <a:endParaRPr lang="de-DE" sz="2000" dirty="0"/>
          </a:p>
          <a:p>
            <a:r>
              <a:rPr lang="de-DE" sz="2000" dirty="0"/>
              <a:t>Verschiedene </a:t>
            </a:r>
            <a:r>
              <a:rPr lang="de-DE" sz="2000" dirty="0" err="1"/>
              <a:t>Mididateien</a:t>
            </a:r>
            <a:r>
              <a:rPr lang="de-DE" sz="2000" dirty="0"/>
              <a:t> („</a:t>
            </a:r>
            <a:r>
              <a:rPr lang="de-DE" sz="2000" dirty="0" err="1"/>
              <a:t>Midifiles</a:t>
            </a:r>
            <a:r>
              <a:rPr lang="de-DE" sz="2000" dirty="0"/>
              <a:t>“) miteinander vergleichen!</a:t>
            </a:r>
          </a:p>
          <a:p>
            <a:endParaRPr lang="de-DE" sz="2000" dirty="0"/>
          </a:p>
          <a:p>
            <a:r>
              <a:rPr lang="de-DE" sz="2000" dirty="0"/>
              <a:t>Gegebenenfalls verschiedene Soundcards testen, da das Klangergebnis eines </a:t>
            </a:r>
            <a:r>
              <a:rPr lang="de-DE" sz="2000" dirty="0" err="1"/>
              <a:t>Midifiles</a:t>
            </a:r>
            <a:r>
              <a:rPr lang="de-DE" sz="2000" dirty="0"/>
              <a:t> von der Soundcard abhängt.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3DC8E6D-2B76-4343-BE79-65330CE0D6D5}"/>
              </a:ext>
            </a:extLst>
          </p:cNvPr>
          <p:cNvSpPr txBox="1"/>
          <p:nvPr/>
        </p:nvSpPr>
        <p:spPr>
          <a:xfrm>
            <a:off x="1496291" y="5347855"/>
            <a:ext cx="797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Materialien im </a:t>
            </a:r>
            <a:r>
              <a:rPr lang="de-DE" dirty="0" err="1"/>
              <a:t>StudIP</a:t>
            </a:r>
            <a:r>
              <a:rPr lang="de-DE" dirty="0"/>
              <a:t> (Unterordner „</a:t>
            </a:r>
            <a:r>
              <a:rPr lang="de-DE" dirty="0" err="1"/>
              <a:t>Oxygene</a:t>
            </a:r>
            <a:r>
              <a:rPr lang="de-DE" dirty="0"/>
              <a:t>“)  oder </a:t>
            </a:r>
          </a:p>
          <a:p>
            <a:r>
              <a:rPr lang="de-DE" dirty="0">
                <a:hlinkClick r:id="rId2"/>
              </a:rPr>
              <a:t>https://www.musik-for.uni-oldenburg.de/elektronischemusik/oxygene/index.html</a:t>
            </a:r>
            <a:r>
              <a:rPr lang="de-DE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xmlns="" val="1895435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CCDAEB55-835A-4B7D-A044-3102CA08ABAA}"/>
              </a:ext>
            </a:extLst>
          </p:cNvPr>
          <p:cNvSpPr txBox="1"/>
          <p:nvPr/>
        </p:nvSpPr>
        <p:spPr>
          <a:xfrm>
            <a:off x="1089891" y="603086"/>
            <a:ext cx="255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Vorstellen der Ergebnisse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61B45B75-3F7B-4135-86D1-9DE95E6DFE64}"/>
              </a:ext>
            </a:extLst>
          </p:cNvPr>
          <p:cNvSpPr/>
          <p:nvPr/>
        </p:nvSpPr>
        <p:spPr>
          <a:xfrm>
            <a:off x="1219200" y="43716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de-DE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Zum „</a:t>
            </a:r>
            <a:r>
              <a:rPr lang="de-DE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Oxygene</a:t>
            </a:r>
            <a:r>
              <a:rPr lang="de-DE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“-</a:t>
            </a:r>
            <a:r>
              <a:rPr lang="de-DE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Midifile</a:t>
            </a:r>
            <a:r>
              <a:rPr lang="de-DE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de-DE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Inwiefern sind die </a:t>
            </a:r>
            <a:r>
              <a:rPr lang="de-DE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Midifiles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unterschiedlich?</a:t>
            </a:r>
            <a:endParaRPr lang="de-DE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 ist eine Annäherung ans Original gut, wo schlecht?</a:t>
            </a:r>
            <a:endParaRPr lang="de-DE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08D0199C-5300-479C-94C7-8A33B47FF1DD}"/>
              </a:ext>
            </a:extLst>
          </p:cNvPr>
          <p:cNvSpPr/>
          <p:nvPr/>
        </p:nvSpPr>
        <p:spPr>
          <a:xfrm>
            <a:off x="1089891" y="1379370"/>
            <a:ext cx="88299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Zur Algorithmus-Demo:</a:t>
            </a:r>
          </a:p>
          <a:p>
            <a:pPr>
              <a:spcAft>
                <a:spcPts val="0"/>
              </a:spcAft>
            </a:pPr>
            <a:endParaRPr lang="de-DE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Welche Möglichkeiten von MIDI werden hier ausgenutzt?</a:t>
            </a:r>
            <a:endParaRPr lang="de-DE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Komponist </a:t>
            </a:r>
            <a:r>
              <a:rPr lang="de-DE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Xenakis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bekannt für seine „algorithmische elektronische Musik“, sagte: „Diese Musik ist streng deterministisch und zugleich voller unvorhersehbarer Zufälle“.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Stellen Sie sich vor, ein/e Musiker/in gibt mit diesem Programm ein Konzert, inwiefern ist für ihn/sie der Ablauf vorhersehbar, inwiefern zufällig?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Kann er/sie gegensteuern? Ist das kreativ?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kommt bei den Hörer/innen an? </a:t>
            </a:r>
            <a:endParaRPr lang="de-DE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156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A5925BBB-4B14-4CFA-92ED-0FA79B13E12A}"/>
              </a:ext>
            </a:extLst>
          </p:cNvPr>
          <p:cNvSpPr txBox="1"/>
          <p:nvPr/>
        </p:nvSpPr>
        <p:spPr>
          <a:xfrm>
            <a:off x="1246910" y="1080655"/>
            <a:ext cx="94026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Weiterführung in den kommenden Stunden: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Algorithmisches Komponieren </a:t>
            </a:r>
            <a:r>
              <a:rPr lang="de-DE" dirty="0"/>
              <a:t>in der Elektronischen Musik = Erinnerung an das 4. Touch-Pad „morph4.mp4“. Hier wurde nicht nur der Ablauf der Tonhöhen („äußere Form“) sondern auch die Klangfarbe der Töne („innere Form“) algorithmisch bestimmt … und zwar mit </a:t>
            </a:r>
            <a:r>
              <a:rPr lang="de-DE" i="1" dirty="0"/>
              <a:t>demselben</a:t>
            </a:r>
            <a:r>
              <a:rPr lang="de-DE" dirty="0"/>
              <a:t> Algorithmus. </a:t>
            </a:r>
          </a:p>
          <a:p>
            <a:r>
              <a:rPr lang="de-DE" dirty="0"/>
              <a:t>Siehe  </a:t>
            </a:r>
            <a:r>
              <a:rPr lang="de-DE" dirty="0">
                <a:hlinkClick r:id="rId2"/>
              </a:rPr>
              <a:t>https://www.youtube.com/watch?v=oMlWGW790cs</a:t>
            </a:r>
            <a:endParaRPr lang="de-DE" dirty="0"/>
          </a:p>
          <a:p>
            <a:endParaRPr lang="de-DE" dirty="0"/>
          </a:p>
          <a:p>
            <a:r>
              <a:rPr lang="de-DE" dirty="0"/>
              <a:t>Die Arbeit mit </a:t>
            </a:r>
            <a:r>
              <a:rPr lang="de-DE" b="1" dirty="0" err="1"/>
              <a:t>Midifiles</a:t>
            </a:r>
            <a:r>
              <a:rPr lang="de-DE" dirty="0"/>
              <a:t> spielt bei der Entstehung von „Techno“ eine ganz entscheidende Rolle.</a:t>
            </a:r>
          </a:p>
        </p:txBody>
      </p:sp>
    </p:spTree>
    <p:extLst>
      <p:ext uri="{BB962C8B-B14F-4D97-AF65-F5344CB8AC3E}">
        <p14:creationId xmlns:p14="http://schemas.microsoft.com/office/powerpoint/2010/main" xmlns="" val="2406215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36707D4-0BFE-48DA-BC3D-1D871252DAAA}"/>
              </a:ext>
            </a:extLst>
          </p:cNvPr>
          <p:cNvSpPr txBox="1"/>
          <p:nvPr/>
        </p:nvSpPr>
        <p:spPr>
          <a:xfrm>
            <a:off x="5163127" y="324433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Ende</a:t>
            </a:r>
          </a:p>
        </p:txBody>
      </p:sp>
    </p:spTree>
    <p:extLst>
      <p:ext uri="{BB962C8B-B14F-4D97-AF65-F5344CB8AC3E}">
        <p14:creationId xmlns:p14="http://schemas.microsoft.com/office/powerpoint/2010/main" xmlns="" val="277507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FA49200-4A6E-4F99-B71A-E97C1ECD6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73" y="0"/>
            <a:ext cx="10287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E576A603-3531-45F4-92FC-48F3F8917DAC}"/>
              </a:ext>
            </a:extLst>
          </p:cNvPr>
          <p:cNvSpPr/>
          <p:nvPr/>
        </p:nvSpPr>
        <p:spPr>
          <a:xfrm>
            <a:off x="4403726" y="4897735"/>
            <a:ext cx="7677440" cy="1754326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cap="none" spc="0" dirty="0">
                <a:ln/>
                <a:solidFill>
                  <a:schemeClr val="accent4"/>
                </a:solidFill>
                <a:effectLst/>
              </a:rPr>
              <a:t>Eine Erfindung prägt den Sound der 1980er Jahre…</a:t>
            </a:r>
          </a:p>
        </p:txBody>
      </p:sp>
    </p:spTree>
    <p:extLst>
      <p:ext uri="{BB962C8B-B14F-4D97-AF65-F5344CB8AC3E}">
        <p14:creationId xmlns:p14="http://schemas.microsoft.com/office/powerpoint/2010/main" xmlns="" val="1856250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0BBC1DEE-97A6-4850-8B9B-BC6512929408}"/>
              </a:ext>
            </a:extLst>
          </p:cNvPr>
          <p:cNvSpPr txBox="1"/>
          <p:nvPr/>
        </p:nvSpPr>
        <p:spPr>
          <a:xfrm>
            <a:off x="655782" y="461818"/>
            <a:ext cx="10067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DX 7 Besonderheiten:</a:t>
            </a:r>
          </a:p>
          <a:p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000" dirty="0"/>
              <a:t>Alle Klänge werden „algorithmisch“ aus der digitalen Interaktion von Sinuskurven aufgebaut.</a:t>
            </a:r>
          </a:p>
          <a:p>
            <a:pPr marL="285750" indent="-285750">
              <a:buFontTx/>
              <a:buChar char="-"/>
            </a:pPr>
            <a:r>
              <a:rPr lang="de-DE" sz="2000" dirty="0"/>
              <a:t>Der Kern dieser Interaktion ist die Frequenzmodulation („FM-Synthese“).</a:t>
            </a:r>
          </a:p>
          <a:p>
            <a:pPr marL="285750" indent="-285750">
              <a:buFontTx/>
              <a:buChar char="-"/>
            </a:pPr>
            <a:r>
              <a:rPr lang="de-DE" sz="2000" dirty="0"/>
              <a:t>Es können synthetisch Klänge nicht-harmonischem Obertonspektrum erzeugt werden.</a:t>
            </a:r>
          </a:p>
          <a:p>
            <a:pPr marL="285750" indent="-285750">
              <a:buFontTx/>
              <a:buChar char="-"/>
            </a:pPr>
            <a:r>
              <a:rPr lang="de-DE" sz="2000" dirty="0"/>
              <a:t>Verzicht auf Filter und die Klangquellen „Rechteckschwingung“ und „Rauschen“ – das Kernstück eines jeden analogen Synthesizers.</a:t>
            </a:r>
          </a:p>
          <a:p>
            <a:pPr marL="285750" indent="-285750">
              <a:buFontTx/>
              <a:buChar char="-"/>
            </a:pPr>
            <a:r>
              <a:rPr lang="de-DE" sz="2000" dirty="0"/>
              <a:t>Das Instrument ist konsequent </a:t>
            </a:r>
            <a:r>
              <a:rPr lang="de-DE" sz="2000" dirty="0" err="1"/>
              <a:t>midifiziertes</a:t>
            </a:r>
            <a:r>
              <a:rPr lang="de-DE" sz="2000" dirty="0"/>
              <a:t>.</a:t>
            </a:r>
          </a:p>
          <a:p>
            <a:pPr marL="285750" indent="-285750">
              <a:buFontTx/>
              <a:buChar char="-"/>
            </a:pPr>
            <a:r>
              <a:rPr lang="de-DE" sz="2000" dirty="0"/>
              <a:t>Absolut freies Microtuning (alle Tasten können beliebig gestimmt werden).</a:t>
            </a:r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xmlns="" id="{6692ACDE-2890-4489-96A2-93E0C233D665}"/>
              </a:ext>
            </a:extLst>
          </p:cNvPr>
          <p:cNvSpPr/>
          <p:nvPr/>
        </p:nvSpPr>
        <p:spPr>
          <a:xfrm>
            <a:off x="4933872" y="3324140"/>
            <a:ext cx="434109" cy="554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226A2CBB-FB23-4BB4-83C8-D7F7A87358B2}"/>
              </a:ext>
            </a:extLst>
          </p:cNvPr>
          <p:cNvSpPr txBox="1"/>
          <p:nvPr/>
        </p:nvSpPr>
        <p:spPr>
          <a:xfrm>
            <a:off x="1633353" y="3898693"/>
            <a:ext cx="660103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Eine Welt neuer Sounds entsteht.</a:t>
            </a:r>
          </a:p>
          <a:p>
            <a:r>
              <a:rPr lang="de-DE" dirty="0"/>
              <a:t>Eine Vielfalt neuer Möglichkeiten der Klangmodulation ist möglich.</a:t>
            </a:r>
          </a:p>
          <a:p>
            <a:r>
              <a:rPr lang="de-DE" dirty="0"/>
              <a:t>Jegliche Art von Microtuning und experimenteller Musik ist machbar.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C0A01BB1-7947-424A-8D50-57B0EB1BC33A}"/>
              </a:ext>
            </a:extLst>
          </p:cNvPr>
          <p:cNvSpPr txBox="1"/>
          <p:nvPr/>
        </p:nvSpPr>
        <p:spPr>
          <a:xfrm>
            <a:off x="1633353" y="5310908"/>
            <a:ext cx="660103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Nebeneffekt: da die Klangprogrammierung sehr kompliziert ist, werden überwiegend Presets von Yamaha verwendet, weshalb die „Klangwelt“ der 1980er gut durchschaubar und erkennbar ist…</a:t>
            </a:r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xmlns="" id="{E3C208DA-BDBB-4C60-8F54-B570F386B650}"/>
              </a:ext>
            </a:extLst>
          </p:cNvPr>
          <p:cNvSpPr/>
          <p:nvPr/>
        </p:nvSpPr>
        <p:spPr>
          <a:xfrm>
            <a:off x="4933872" y="4892028"/>
            <a:ext cx="314037" cy="39215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22551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4802081-FB8E-48E2-8716-3D1C1353C768}"/>
              </a:ext>
            </a:extLst>
          </p:cNvPr>
          <p:cNvSpPr txBox="1"/>
          <p:nvPr/>
        </p:nvSpPr>
        <p:spPr>
          <a:xfrm>
            <a:off x="1422400" y="1265382"/>
            <a:ext cx="8774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Drei Videos:</a:t>
            </a:r>
          </a:p>
          <a:p>
            <a:endParaRPr lang="de-DE" sz="2000" dirty="0"/>
          </a:p>
          <a:p>
            <a:pPr marL="457200" indent="-457200">
              <a:buAutoNum type="arabicPeriod"/>
            </a:pPr>
            <a:r>
              <a:rPr lang="de-DE" sz="2400" dirty="0"/>
              <a:t>Was ist „Frequenzmodulation“ und woran erkennt man einen analogen und einen digitalen Klang?</a:t>
            </a:r>
          </a:p>
          <a:p>
            <a:pPr marL="457200" indent="-457200">
              <a:buAutoNum type="arabicPeriod"/>
            </a:pPr>
            <a:r>
              <a:rPr lang="de-DE" sz="2400" dirty="0"/>
              <a:t>Wie entstehen die neuen Klänge am DX 7 durch bloße Interaktion von Sinusschwingungen?</a:t>
            </a:r>
          </a:p>
          <a:p>
            <a:pPr marL="457200" indent="-457200">
              <a:buAutoNum type="arabicPeriod"/>
            </a:pPr>
            <a:r>
              <a:rPr lang="de-DE" sz="2400" dirty="0"/>
              <a:t>Wie hört sich „Microtuning“ an?</a:t>
            </a:r>
          </a:p>
        </p:txBody>
      </p:sp>
    </p:spTree>
    <p:extLst>
      <p:ext uri="{BB962C8B-B14F-4D97-AF65-F5344CB8AC3E}">
        <p14:creationId xmlns:p14="http://schemas.microsoft.com/office/powerpoint/2010/main" xmlns="" val="3471601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B8A0185-EA0D-4B70-9DB0-CF179BBA0E0A}"/>
              </a:ext>
            </a:extLst>
          </p:cNvPr>
          <p:cNvSpPr/>
          <p:nvPr/>
        </p:nvSpPr>
        <p:spPr>
          <a:xfrm>
            <a:off x="2600201" y="22860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AutoNum type="arabicPeriod"/>
            </a:pPr>
            <a:r>
              <a:rPr lang="de-DE" sz="2000" dirty="0"/>
              <a:t>Was ist „Frequenzmodulation“ und woran erkennt man einen analogen und einen digitalen Klang?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D41730D7-2C23-453B-A086-D66ABB346726}"/>
              </a:ext>
            </a:extLst>
          </p:cNvPr>
          <p:cNvSpPr txBox="1"/>
          <p:nvPr/>
        </p:nvSpPr>
        <p:spPr>
          <a:xfrm>
            <a:off x="9348848" y="6141521"/>
            <a:ext cx="2549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hlinkClick r:id="rId3"/>
              </a:rPr>
              <a:t>https://youtu.be/IBe2ltbZsrQ</a:t>
            </a:r>
            <a:endParaRPr lang="de-DE" sz="1400" dirty="0"/>
          </a:p>
        </p:txBody>
      </p:sp>
      <p:pic>
        <p:nvPicPr>
          <p:cNvPr id="6" name="Analog-Digital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324100" y="1028700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9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A61EAD34-E1F0-49AF-ABA5-2F48A5AA34D8}"/>
              </a:ext>
            </a:extLst>
          </p:cNvPr>
          <p:cNvSpPr/>
          <p:nvPr/>
        </p:nvSpPr>
        <p:spPr>
          <a:xfrm>
            <a:off x="2669309" y="62125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/>
            <a:r>
              <a:rPr lang="de-DE" sz="2000" dirty="0"/>
              <a:t>2. Wie entstehen die neuen Klänge am DX 7 durch bloße Interaktion von Sinusschwingungen?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5AA106A7-6662-4C62-9FD9-BF13403A8653}"/>
              </a:ext>
            </a:extLst>
          </p:cNvPr>
          <p:cNvSpPr/>
          <p:nvPr/>
        </p:nvSpPr>
        <p:spPr>
          <a:xfrm>
            <a:off x="4978399" y="4525338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66125BD3-93F9-40FA-81D8-B828A5870FC6}"/>
              </a:ext>
            </a:extLst>
          </p:cNvPr>
          <p:cNvSpPr/>
          <p:nvPr/>
        </p:nvSpPr>
        <p:spPr>
          <a:xfrm>
            <a:off x="9125527" y="2879261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7BDA0C54-4E85-4B97-BAD5-E9F6D10E790A}"/>
              </a:ext>
            </a:extLst>
          </p:cNvPr>
          <p:cNvSpPr/>
          <p:nvPr/>
        </p:nvSpPr>
        <p:spPr>
          <a:xfrm>
            <a:off x="4978399" y="2925165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2CE525-0CD2-4C4C-B27F-136B78C7A410}"/>
              </a:ext>
            </a:extLst>
          </p:cNvPr>
          <p:cNvSpPr/>
          <p:nvPr/>
        </p:nvSpPr>
        <p:spPr>
          <a:xfrm>
            <a:off x="1385461" y="2953152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81BCF3E4-7CBB-4246-BF07-8D8E6EF54ECD}"/>
              </a:ext>
            </a:extLst>
          </p:cNvPr>
          <p:cNvSpPr/>
          <p:nvPr/>
        </p:nvSpPr>
        <p:spPr>
          <a:xfrm>
            <a:off x="4978399" y="1624777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xmlns="" id="{69B54462-0236-4251-B2AD-BEF63C879948}"/>
              </a:ext>
            </a:extLst>
          </p:cNvPr>
          <p:cNvCxnSpPr>
            <a:stCxn id="6" idx="2"/>
            <a:endCxn id="3" idx="0"/>
          </p:cNvCxnSpPr>
          <p:nvPr/>
        </p:nvCxnSpPr>
        <p:spPr>
          <a:xfrm rot="16200000" flipH="1">
            <a:off x="3557962" y="2296719"/>
            <a:ext cx="864300" cy="359293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xmlns="" id="{24CEBE30-2D0F-4C69-9EE2-6192A947DEF9}"/>
              </a:ext>
            </a:extLst>
          </p:cNvPr>
          <p:cNvCxnSpPr>
            <a:stCxn id="4" idx="2"/>
            <a:endCxn id="3" idx="0"/>
          </p:cNvCxnSpPr>
          <p:nvPr/>
        </p:nvCxnSpPr>
        <p:spPr>
          <a:xfrm rot="5400000">
            <a:off x="7391050" y="1982678"/>
            <a:ext cx="938191" cy="414712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xmlns="" id="{79F835C0-3EE6-4663-9BCD-EE8166F3F9C2}"/>
              </a:ext>
            </a:extLst>
          </p:cNvPr>
          <p:cNvCxnSpPr>
            <a:stCxn id="7" idx="2"/>
            <a:endCxn id="5" idx="0"/>
          </p:cNvCxnSpPr>
          <p:nvPr/>
        </p:nvCxnSpPr>
        <p:spPr>
          <a:xfrm>
            <a:off x="5786581" y="2332663"/>
            <a:ext cx="0" cy="5925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xmlns="" id="{1D948464-8957-46F4-A8AC-A52405570637}"/>
              </a:ext>
            </a:extLst>
          </p:cNvPr>
          <p:cNvCxnSpPr>
            <a:stCxn id="5" idx="2"/>
            <a:endCxn id="3" idx="0"/>
          </p:cNvCxnSpPr>
          <p:nvPr/>
        </p:nvCxnSpPr>
        <p:spPr>
          <a:xfrm>
            <a:off x="5786581" y="3633051"/>
            <a:ext cx="0" cy="8922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feil: nach rechts 7">
            <a:extLst>
              <a:ext uri="{FF2B5EF4-FFF2-40B4-BE49-F238E27FC236}">
                <a16:creationId xmlns:a16="http://schemas.microsoft.com/office/drawing/2014/main" xmlns="" id="{C7BCA26B-E6C8-4FD3-9007-3F2A32FE5C61}"/>
              </a:ext>
            </a:extLst>
          </p:cNvPr>
          <p:cNvSpPr/>
          <p:nvPr/>
        </p:nvSpPr>
        <p:spPr>
          <a:xfrm rot="20795908">
            <a:off x="2422244" y="4885732"/>
            <a:ext cx="2327557" cy="707886"/>
          </a:xfrm>
          <a:prstGeom prst="right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den hört man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xmlns="" id="{2FB5089C-E115-4C32-B593-74690B589B05}"/>
              </a:ext>
            </a:extLst>
          </p:cNvPr>
          <p:cNvSpPr/>
          <p:nvPr/>
        </p:nvSpPr>
        <p:spPr>
          <a:xfrm>
            <a:off x="9125527" y="1624777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xmlns="" id="{84C1FA67-98AF-4F52-A12A-73433A46268E}"/>
              </a:ext>
            </a:extLst>
          </p:cNvPr>
          <p:cNvCxnSpPr/>
          <p:nvPr/>
        </p:nvCxnSpPr>
        <p:spPr>
          <a:xfrm>
            <a:off x="9933709" y="2332663"/>
            <a:ext cx="0" cy="5925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81607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A61EAD34-E1F0-49AF-ABA5-2F48A5AA34D8}"/>
              </a:ext>
            </a:extLst>
          </p:cNvPr>
          <p:cNvSpPr/>
          <p:nvPr/>
        </p:nvSpPr>
        <p:spPr>
          <a:xfrm>
            <a:off x="2669309" y="62125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/>
            <a:r>
              <a:rPr lang="de-DE" sz="2000" dirty="0"/>
              <a:t>2. Wie entstehen die neuen Klänge am DX 7 durch bloße Interaktion von Sinusschwingungen?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5AA106A7-6662-4C62-9FD9-BF13403A8653}"/>
              </a:ext>
            </a:extLst>
          </p:cNvPr>
          <p:cNvSpPr/>
          <p:nvPr/>
        </p:nvSpPr>
        <p:spPr>
          <a:xfrm>
            <a:off x="4978399" y="4525338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66125BD3-93F9-40FA-81D8-B828A5870FC6}"/>
              </a:ext>
            </a:extLst>
          </p:cNvPr>
          <p:cNvSpPr/>
          <p:nvPr/>
        </p:nvSpPr>
        <p:spPr>
          <a:xfrm>
            <a:off x="9125527" y="2879261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7BDA0C54-4E85-4B97-BAD5-E9F6D10E790A}"/>
              </a:ext>
            </a:extLst>
          </p:cNvPr>
          <p:cNvSpPr/>
          <p:nvPr/>
        </p:nvSpPr>
        <p:spPr>
          <a:xfrm>
            <a:off x="4978399" y="2925165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2CE525-0CD2-4C4C-B27F-136B78C7A410}"/>
              </a:ext>
            </a:extLst>
          </p:cNvPr>
          <p:cNvSpPr/>
          <p:nvPr/>
        </p:nvSpPr>
        <p:spPr>
          <a:xfrm>
            <a:off x="1385461" y="2953152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81BCF3E4-7CBB-4246-BF07-8D8E6EF54ECD}"/>
              </a:ext>
            </a:extLst>
          </p:cNvPr>
          <p:cNvSpPr/>
          <p:nvPr/>
        </p:nvSpPr>
        <p:spPr>
          <a:xfrm>
            <a:off x="4978399" y="1624777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xmlns="" id="{69B54462-0236-4251-B2AD-BEF63C879948}"/>
              </a:ext>
            </a:extLst>
          </p:cNvPr>
          <p:cNvCxnSpPr>
            <a:stCxn id="6" idx="2"/>
            <a:endCxn id="3" idx="0"/>
          </p:cNvCxnSpPr>
          <p:nvPr/>
        </p:nvCxnSpPr>
        <p:spPr>
          <a:xfrm rot="16200000" flipH="1">
            <a:off x="3557962" y="2296719"/>
            <a:ext cx="864300" cy="359293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xmlns="" id="{24CEBE30-2D0F-4C69-9EE2-6192A947DEF9}"/>
              </a:ext>
            </a:extLst>
          </p:cNvPr>
          <p:cNvCxnSpPr>
            <a:stCxn id="4" idx="2"/>
            <a:endCxn id="3" idx="0"/>
          </p:cNvCxnSpPr>
          <p:nvPr/>
        </p:nvCxnSpPr>
        <p:spPr>
          <a:xfrm rot="5400000">
            <a:off x="7391050" y="1982678"/>
            <a:ext cx="938191" cy="414712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xmlns="" id="{79F835C0-3EE6-4663-9BCD-EE8166F3F9C2}"/>
              </a:ext>
            </a:extLst>
          </p:cNvPr>
          <p:cNvCxnSpPr>
            <a:stCxn id="7" idx="2"/>
            <a:endCxn id="5" idx="0"/>
          </p:cNvCxnSpPr>
          <p:nvPr/>
        </p:nvCxnSpPr>
        <p:spPr>
          <a:xfrm>
            <a:off x="5786581" y="2332663"/>
            <a:ext cx="0" cy="5925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xmlns="" id="{1D948464-8957-46F4-A8AC-A52405570637}"/>
              </a:ext>
            </a:extLst>
          </p:cNvPr>
          <p:cNvCxnSpPr>
            <a:stCxn id="5" idx="2"/>
            <a:endCxn id="3" idx="0"/>
          </p:cNvCxnSpPr>
          <p:nvPr/>
        </p:nvCxnSpPr>
        <p:spPr>
          <a:xfrm>
            <a:off x="5786581" y="3633051"/>
            <a:ext cx="0" cy="8922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feil: nach rechts 7">
            <a:extLst>
              <a:ext uri="{FF2B5EF4-FFF2-40B4-BE49-F238E27FC236}">
                <a16:creationId xmlns:a16="http://schemas.microsoft.com/office/drawing/2014/main" xmlns="" id="{C7BCA26B-E6C8-4FD3-9007-3F2A32FE5C61}"/>
              </a:ext>
            </a:extLst>
          </p:cNvPr>
          <p:cNvSpPr/>
          <p:nvPr/>
        </p:nvSpPr>
        <p:spPr>
          <a:xfrm rot="20795908">
            <a:off x="2422244" y="4885732"/>
            <a:ext cx="2327557" cy="707886"/>
          </a:xfrm>
          <a:prstGeom prst="right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den hört man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665E071F-AA8A-445F-9206-BF431ED083E7}"/>
              </a:ext>
            </a:extLst>
          </p:cNvPr>
          <p:cNvSpPr/>
          <p:nvPr/>
        </p:nvSpPr>
        <p:spPr>
          <a:xfrm>
            <a:off x="1778010" y="2344060"/>
            <a:ext cx="2161304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macht aus Sinus eine FM-Schwingung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A39DEB5B-D0B2-4CCC-9BEE-8C20186B60DA}"/>
              </a:ext>
            </a:extLst>
          </p:cNvPr>
          <p:cNvSpPr/>
          <p:nvPr/>
        </p:nvSpPr>
        <p:spPr>
          <a:xfrm>
            <a:off x="6497773" y="2718646"/>
            <a:ext cx="1944250" cy="572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setzt Tiefe hinzu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xmlns="" id="{DCDC2377-265D-4054-AB88-C4ADE907E61F}"/>
              </a:ext>
            </a:extLst>
          </p:cNvPr>
          <p:cNvSpPr/>
          <p:nvPr/>
        </p:nvSpPr>
        <p:spPr>
          <a:xfrm>
            <a:off x="6497773" y="1402260"/>
            <a:ext cx="1944250" cy="572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verschärft Tiefe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B1CE6FD7-9253-4C7A-BE8E-202E2F7B279F}"/>
              </a:ext>
            </a:extLst>
          </p:cNvPr>
          <p:cNvSpPr/>
          <p:nvPr/>
        </p:nvSpPr>
        <p:spPr>
          <a:xfrm>
            <a:off x="9735127" y="3664481"/>
            <a:ext cx="2013527" cy="572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Einschwingvorgang (kurzer </a:t>
            </a:r>
            <a:r>
              <a:rPr lang="de-D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DC3ED95F-62BB-4F38-BEE0-50D67733FB2F}"/>
              </a:ext>
            </a:extLst>
          </p:cNvPr>
          <p:cNvSpPr/>
          <p:nvPr/>
        </p:nvSpPr>
        <p:spPr>
          <a:xfrm>
            <a:off x="9125527" y="1624777"/>
            <a:ext cx="1616364" cy="70788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Sinus/</a:t>
            </a:r>
            <a:r>
              <a:rPr lang="de-DE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</a:t>
            </a:r>
            <a:endParaRPr lang="de-DE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xmlns="" id="{6B9C2091-316D-462C-A001-271B72C147AF}"/>
              </a:ext>
            </a:extLst>
          </p:cNvPr>
          <p:cNvCxnSpPr/>
          <p:nvPr/>
        </p:nvCxnSpPr>
        <p:spPr>
          <a:xfrm>
            <a:off x="9933709" y="2332663"/>
            <a:ext cx="0" cy="5925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3051EA8E-8CAD-4C99-8127-42F08EC0552C}"/>
              </a:ext>
            </a:extLst>
          </p:cNvPr>
          <p:cNvSpPr/>
          <p:nvPr/>
        </p:nvSpPr>
        <p:spPr>
          <a:xfrm>
            <a:off x="9638146" y="1078179"/>
            <a:ext cx="2013527" cy="572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Geräusch von Velocity abhängig</a:t>
            </a:r>
          </a:p>
        </p:txBody>
      </p:sp>
    </p:spTree>
    <p:extLst>
      <p:ext uri="{BB962C8B-B14F-4D97-AF65-F5344CB8AC3E}">
        <p14:creationId xmlns:p14="http://schemas.microsoft.com/office/powerpoint/2010/main" xmlns="" val="34810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B00B2EFF-6824-4C4F-AE67-251E16DBE13F}"/>
              </a:ext>
            </a:extLst>
          </p:cNvPr>
          <p:cNvSpPr/>
          <p:nvPr/>
        </p:nvSpPr>
        <p:spPr>
          <a:xfrm>
            <a:off x="2669309" y="27835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/>
            <a:r>
              <a:rPr lang="de-DE" sz="2000" dirty="0"/>
              <a:t>2. Wie entstehen die neuen Klänge am DX 7 durch bloße Interaktion von Sinusschwingungen?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85D44B7B-5FB9-4DC7-B3DE-F3CBDB33E179}"/>
              </a:ext>
            </a:extLst>
          </p:cNvPr>
          <p:cNvSpPr txBox="1"/>
          <p:nvPr/>
        </p:nvSpPr>
        <p:spPr>
          <a:xfrm>
            <a:off x="9340932" y="6218877"/>
            <a:ext cx="2395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hlinkClick r:id="rId3"/>
              </a:rPr>
              <a:t>https://youtu.be/zueE-x94skU</a:t>
            </a:r>
            <a:endParaRPr lang="de-DE" sz="1400" dirty="0"/>
          </a:p>
        </p:txBody>
      </p:sp>
      <p:pic>
        <p:nvPicPr>
          <p:cNvPr id="5" name="DX7-Demo-mit-Ba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64872" y="996044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722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969</Words>
  <Application>Microsoft Office PowerPoint</Application>
  <PresentationFormat>Benutzerdefiniert</PresentationFormat>
  <Paragraphs>170</Paragraphs>
  <Slides>23</Slides>
  <Notes>0</Notes>
  <HiddenSlides>0</HiddenSlides>
  <MMClips>7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Office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Wolfgang Martin Stroh</dc:creator>
  <cp:lastModifiedBy>Wolfgang Martin Stroh</cp:lastModifiedBy>
  <cp:revision>23</cp:revision>
  <dcterms:created xsi:type="dcterms:W3CDTF">2020-06-13T16:28:02Z</dcterms:created>
  <dcterms:modified xsi:type="dcterms:W3CDTF">2020-08-31T10:35:08Z</dcterms:modified>
</cp:coreProperties>
</file>