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0" r:id="rId3"/>
    <p:sldId id="277" r:id="rId4"/>
    <p:sldId id="278" r:id="rId5"/>
    <p:sldId id="279" r:id="rId6"/>
    <p:sldId id="281" r:id="rId7"/>
    <p:sldId id="284" r:id="rId8"/>
    <p:sldId id="283" r:id="rId9"/>
    <p:sldId id="282" r:id="rId10"/>
    <p:sldId id="285" r:id="rId11"/>
    <p:sldId id="263" r:id="rId12"/>
    <p:sldId id="256" r:id="rId13"/>
    <p:sldId id="271" r:id="rId14"/>
    <p:sldId id="258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59" r:id="rId24"/>
    <p:sldId id="260" r:id="rId25"/>
    <p:sldId id="286" r:id="rId26"/>
    <p:sldId id="261" r:id="rId27"/>
    <p:sldId id="262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E55C-6E3A-408E-AC03-942E473BAD84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F52D-66B9-42FD-8892-FF3A142A60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p7kkSS_7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olfg\Desktop\Kurs%20El%20Musik%202020\Kursmaterialien\10LiveElektronik\TechnoMuseum1997-2003.mp4" TargetMode="External"/><Relationship Id="rId5" Type="http://schemas.openxmlformats.org/officeDocument/2006/relationships/image" Target="../media/image24.png"/><Relationship Id="rId4" Type="http://schemas.microsoft.com/office/2007/relationships/media" Target="file:///C:\Users\wolfg\Desktop\Kurs%20El%20Musik%202020\Kursmaterialien\10LiveElektronik\TechnoMuseum1997-2003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techn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hQikbm_z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GhQikbm_zk?feature=oembed" TargetMode="Externa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EM-2020\KURS2020\10LiveElektronik\DJing\PlanetRock\beat-planetrock.wav" TargetMode="External"/><Relationship Id="rId1" Type="http://schemas.openxmlformats.org/officeDocument/2006/relationships/audio" Target="file:///D:\EM-2020\KURS2020\10LiveElektronik\DJing\PlanetRock\planet-rock-rhythmus.mi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C:\Users\wolfg\Desktop\Kurs%20El%20Musik%202020\Kursmaterialien\10LiveElektronik\Spoon-vanDyk1998-kommentiert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olfg\Desktop\Kurs%20El%20Musik%202020\Kursmaterialien\10LiveElektronik\Spoon-vanDyk1998-kommentiert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7BA2BB49-5A58-4E35-9E32-7E61E9343995}"/>
              </a:ext>
            </a:extLst>
          </p:cNvPr>
          <p:cNvSpPr txBox="1"/>
          <p:nvPr/>
        </p:nvSpPr>
        <p:spPr>
          <a:xfrm>
            <a:off x="1331640" y="2348880"/>
            <a:ext cx="5688632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Live Elektronik</a:t>
            </a:r>
          </a:p>
          <a:p>
            <a:pPr algn="ctr"/>
            <a:r>
              <a:rPr lang="de-DE" sz="2400" dirty="0" err="1"/>
              <a:t>DJing</a:t>
            </a:r>
            <a:r>
              <a:rPr lang="de-DE" sz="2400" dirty="0"/>
              <a:t>, </a:t>
            </a:r>
            <a:r>
              <a:rPr lang="de-DE" sz="2400" dirty="0" err="1"/>
              <a:t>Gestural</a:t>
            </a:r>
            <a:r>
              <a:rPr lang="de-DE" sz="2400" dirty="0"/>
              <a:t> </a:t>
            </a:r>
            <a:r>
              <a:rPr lang="de-DE" sz="2400" dirty="0" err="1"/>
              <a:t>Controlled</a:t>
            </a:r>
            <a:r>
              <a:rPr lang="de-DE" sz="2400" dirty="0"/>
              <a:t> Music, Oldenburger Projekte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4581128"/>
            <a:ext cx="4109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12.15 Vortrag: </a:t>
            </a:r>
            <a:r>
              <a:rPr lang="de-DE" b="1" dirty="0" err="1"/>
              <a:t>Djing</a:t>
            </a:r>
            <a:r>
              <a:rPr lang="de-DE" b="1" dirty="0"/>
              <a:t> 1998</a:t>
            </a:r>
          </a:p>
          <a:p>
            <a:r>
              <a:rPr lang="de-DE" b="1" dirty="0"/>
              <a:t>12.40 Einzelaspekte von Live-Elektronik</a:t>
            </a:r>
          </a:p>
          <a:p>
            <a:r>
              <a:rPr lang="de-DE" b="1" dirty="0"/>
              <a:t>13.00 Besprechung, Fragen</a:t>
            </a:r>
          </a:p>
          <a:p>
            <a:r>
              <a:rPr lang="de-DE" b="1" dirty="0"/>
              <a:t>13.15 TechnoMuseum, MIDI-Planetarium</a:t>
            </a:r>
          </a:p>
        </p:txBody>
      </p:sp>
    </p:spTree>
    <p:extLst>
      <p:ext uri="{BB962C8B-B14F-4D97-AF65-F5344CB8AC3E}">
        <p14:creationId xmlns:p14="http://schemas.microsoft.com/office/powerpoint/2010/main" xmlns="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980728"/>
            <a:ext cx="784887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dirty="0"/>
              <a:t>Blatt 10:</a:t>
            </a:r>
          </a:p>
          <a:p>
            <a:endParaRPr lang="de-DE" dirty="0"/>
          </a:p>
          <a:p>
            <a:r>
              <a:rPr lang="de-DE" dirty="0"/>
              <a:t>Erster Durchgang: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Erste Spalte lesen von oben nach unten. Welche Stichworte sagen mir etwas?</a:t>
            </a:r>
          </a:p>
          <a:p>
            <a:pPr>
              <a:buFontTx/>
              <a:buChar char="-"/>
            </a:pPr>
            <a:endParaRPr lang="de-DE" dirty="0"/>
          </a:p>
          <a:p>
            <a:r>
              <a:rPr lang="de-DE" dirty="0"/>
              <a:t>Zweiter Durchgang: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Zweite Spalte (dazu) lesen. Was ist mir noch unklar?</a:t>
            </a:r>
          </a:p>
          <a:p>
            <a:endParaRPr lang="de-DE" dirty="0"/>
          </a:p>
          <a:p>
            <a:r>
              <a:rPr lang="de-DE" dirty="0"/>
              <a:t>Dritter Durchgang: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Hören/Ansehen von </a:t>
            </a:r>
            <a:r>
              <a:rPr lang="de-DE" u="sng" dirty="0"/>
              <a:t>zwei </a:t>
            </a:r>
            <a:r>
              <a:rPr lang="de-DE" dirty="0"/>
              <a:t>Titel aus der Menge derjenigen, die auf </a:t>
            </a:r>
            <a:r>
              <a:rPr lang="de-DE" b="1" i="1" dirty="0"/>
              <a:t>Arbeitsblatt 10 </a:t>
            </a:r>
            <a:r>
              <a:rPr lang="de-DE" dirty="0"/>
              <a:t>angeführt sind.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Welche Bedeutung hat ein Komponist, ein Musiker, die Technik, die Elektronik und das Publikum?</a:t>
            </a:r>
          </a:p>
          <a:p>
            <a:pPr>
              <a:buFont typeface="Arial" pitchFamily="34" charset="0"/>
              <a:buChar char="•"/>
            </a:pPr>
            <a:endParaRPr lang="de-DE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b="1" dirty="0">
              <a:solidFill>
                <a:srgbClr val="FF0000"/>
              </a:solidFill>
            </a:endParaRPr>
          </a:p>
          <a:p>
            <a:r>
              <a:rPr lang="de-DE" dirty="0"/>
              <a:t>Hierüber kurz im Plenum berichten.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3491880" y="4509120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1560" y="404664"/>
            <a:ext cx="128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Einzelarbeit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9552" y="5877272"/>
            <a:ext cx="773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Alle </a:t>
            </a:r>
            <a:r>
              <a:rPr lang="de-DE" sz="1400" b="1" u="sng" dirty="0">
                <a:solidFill>
                  <a:schemeClr val="tx2"/>
                </a:solidFill>
              </a:rPr>
              <a:t>blauen Texte </a:t>
            </a:r>
            <a:r>
              <a:rPr lang="de-DE" sz="1400" b="1" dirty="0">
                <a:solidFill>
                  <a:schemeClr val="tx2"/>
                </a:solidFill>
              </a:rPr>
              <a:t>führen zu den Materialien mittels Link. * sind früher im Seminar behandelt, ** sind auf Blatt 10 dokumentiert. Die Materialien sind auch als Datei im </a:t>
            </a:r>
            <a:r>
              <a:rPr lang="de-DE" sz="1400" b="1" dirty="0" err="1">
                <a:solidFill>
                  <a:schemeClr val="tx2"/>
                </a:solidFill>
              </a:rPr>
              <a:t>StudIP</a:t>
            </a:r>
            <a:r>
              <a:rPr lang="de-DE" sz="14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052736"/>
            <a:ext cx="643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Das Oldenburger TechnoMuseum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47664" y="2132856"/>
            <a:ext cx="5408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 künstlerisch-wissenschaftliches Projekt an der </a:t>
            </a:r>
          </a:p>
          <a:p>
            <a:pPr algn="ctr"/>
            <a:r>
              <a:rPr lang="de-DE" sz="2000" dirty="0"/>
              <a:t>Universität Oldenburg 1997-2003</a:t>
            </a:r>
          </a:p>
        </p:txBody>
      </p:sp>
      <p:pic>
        <p:nvPicPr>
          <p:cNvPr id="4" name="Grafik 3" descr="tc_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764704"/>
            <a:ext cx="1609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Hardware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637283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11 rein analoge Instrumente (ohne MIDI oder digitale Simulation):</a:t>
            </a:r>
          </a:p>
          <a:p>
            <a:endParaRPr lang="de-DE" dirty="0"/>
          </a:p>
          <a:p>
            <a:r>
              <a:rPr lang="de-DE" dirty="0"/>
              <a:t>Mono-Synthesizer:</a:t>
            </a:r>
          </a:p>
          <a:p>
            <a:pPr indent="268288"/>
            <a:r>
              <a:rPr lang="de-DE" dirty="0"/>
              <a:t>2 X </a:t>
            </a:r>
            <a:r>
              <a:rPr lang="de-DE" dirty="0" err="1"/>
              <a:t>Korg</a:t>
            </a:r>
            <a:r>
              <a:rPr lang="de-DE" dirty="0"/>
              <a:t> MS 10 2 X </a:t>
            </a:r>
            <a:r>
              <a:rPr lang="de-DE" dirty="0" err="1"/>
              <a:t>Korg</a:t>
            </a:r>
            <a:r>
              <a:rPr lang="de-DE" dirty="0"/>
              <a:t> MS20 </a:t>
            </a:r>
          </a:p>
          <a:p>
            <a:pPr indent="268288"/>
            <a:r>
              <a:rPr lang="de-DE" dirty="0"/>
              <a:t>3 EMS Synthi A</a:t>
            </a:r>
          </a:p>
          <a:p>
            <a:pPr indent="268288"/>
            <a:r>
              <a:rPr lang="de-DE" dirty="0"/>
              <a:t>1X Arp </a:t>
            </a:r>
            <a:r>
              <a:rPr lang="de-DE" dirty="0" err="1"/>
              <a:t>Odyssey</a:t>
            </a:r>
            <a:endParaRPr lang="de-DE" dirty="0"/>
          </a:p>
          <a:p>
            <a:r>
              <a:rPr lang="de-DE" dirty="0" err="1"/>
              <a:t>Polysynthesizer</a:t>
            </a:r>
            <a:r>
              <a:rPr lang="de-DE" dirty="0"/>
              <a:t>:</a:t>
            </a:r>
          </a:p>
          <a:p>
            <a:pPr indent="268288"/>
            <a:r>
              <a:rPr lang="de-DE" dirty="0"/>
              <a:t>1X </a:t>
            </a:r>
            <a:r>
              <a:rPr lang="de-DE" dirty="0" err="1"/>
              <a:t>Korg</a:t>
            </a:r>
            <a:r>
              <a:rPr lang="de-DE" dirty="0"/>
              <a:t> </a:t>
            </a:r>
            <a:r>
              <a:rPr lang="de-DE" dirty="0" err="1"/>
              <a:t>MonoPoly</a:t>
            </a:r>
            <a:endParaRPr lang="de-DE" dirty="0"/>
          </a:p>
          <a:p>
            <a:pPr indent="268288"/>
            <a:r>
              <a:rPr lang="de-DE" dirty="0"/>
              <a:t>1X Roland Juno 106</a:t>
            </a:r>
          </a:p>
          <a:p>
            <a:r>
              <a:rPr lang="de-DE" dirty="0"/>
              <a:t>Analogperipherie:</a:t>
            </a:r>
          </a:p>
          <a:p>
            <a:pPr indent="268288"/>
            <a:r>
              <a:rPr lang="de-DE" dirty="0" err="1"/>
              <a:t>Korg</a:t>
            </a:r>
            <a:r>
              <a:rPr lang="de-DE" dirty="0"/>
              <a:t> </a:t>
            </a:r>
            <a:r>
              <a:rPr lang="de-DE" dirty="0" err="1"/>
              <a:t>Squ</a:t>
            </a:r>
            <a:r>
              <a:rPr lang="de-DE" dirty="0"/>
              <a:t> (Analogsequenzer) </a:t>
            </a:r>
          </a:p>
          <a:p>
            <a:pPr indent="268288"/>
            <a:r>
              <a:rPr lang="de-DE" dirty="0" err="1"/>
              <a:t>Korg</a:t>
            </a:r>
            <a:r>
              <a:rPr lang="de-DE" dirty="0"/>
              <a:t> </a:t>
            </a:r>
            <a:r>
              <a:rPr lang="de-DE" dirty="0" err="1"/>
              <a:t>Voc</a:t>
            </a:r>
            <a:r>
              <a:rPr lang="de-DE" dirty="0"/>
              <a:t> (Vocoder)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50131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Jedes Analoginstrument kann durch einen </a:t>
            </a:r>
            <a:r>
              <a:rPr lang="de-DE" dirty="0" err="1"/>
              <a:t>Triggerimpuls</a:t>
            </a:r>
            <a:r>
              <a:rPr lang="de-DE" dirty="0"/>
              <a:t> (Gate) und eine Steuerspannung (CV) „von außen“ angesprochen werden.</a:t>
            </a:r>
          </a:p>
          <a:p>
            <a:r>
              <a:rPr lang="de-DE" dirty="0"/>
              <a:t>Man benötigt zur Computerkommunikation „MIDI-</a:t>
            </a:r>
            <a:r>
              <a:rPr lang="de-DE" dirty="0" err="1"/>
              <a:t>to</a:t>
            </a:r>
            <a:r>
              <a:rPr lang="de-DE" dirty="0"/>
              <a:t>-CV-Wandler“ (s.u.).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764704"/>
            <a:ext cx="1609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Hardware</a:t>
            </a:r>
          </a:p>
        </p:txBody>
      </p:sp>
      <p:pic>
        <p:nvPicPr>
          <p:cNvPr id="5" name="Grafik 4" descr="arp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268760"/>
            <a:ext cx="1884040" cy="1413030"/>
          </a:xfrm>
          <a:prstGeom prst="rect">
            <a:avLst/>
          </a:prstGeom>
        </p:spPr>
      </p:pic>
      <p:pic>
        <p:nvPicPr>
          <p:cNvPr id="6" name="Grafik 5" descr="em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00808"/>
            <a:ext cx="1674000" cy="1255500"/>
          </a:xfrm>
          <a:prstGeom prst="rect">
            <a:avLst/>
          </a:prstGeom>
        </p:spPr>
      </p:pic>
      <p:pic>
        <p:nvPicPr>
          <p:cNvPr id="7" name="Grafik 6" descr="juno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2656"/>
            <a:ext cx="1751992" cy="1313994"/>
          </a:xfrm>
          <a:prstGeom prst="rect">
            <a:avLst/>
          </a:prstGeom>
        </p:spPr>
      </p:pic>
      <p:pic>
        <p:nvPicPr>
          <p:cNvPr id="8" name="Grafik 7" descr="korgms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844824"/>
            <a:ext cx="1878179" cy="1430994"/>
          </a:xfrm>
          <a:prstGeom prst="rect">
            <a:avLst/>
          </a:prstGeom>
        </p:spPr>
      </p:pic>
      <p:pic>
        <p:nvPicPr>
          <p:cNvPr id="9" name="Grafik 8" descr="korgms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5064"/>
            <a:ext cx="1907976" cy="1430982"/>
          </a:xfrm>
          <a:prstGeom prst="rect">
            <a:avLst/>
          </a:prstGeom>
        </p:spPr>
      </p:pic>
      <p:pic>
        <p:nvPicPr>
          <p:cNvPr id="10" name="Grafik 9" descr="korgs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941168"/>
            <a:ext cx="1895871" cy="1421903"/>
          </a:xfrm>
          <a:prstGeom prst="rect">
            <a:avLst/>
          </a:prstGeom>
        </p:spPr>
      </p:pic>
      <p:pic>
        <p:nvPicPr>
          <p:cNvPr id="11" name="Grafik 10" descr="monpo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509120"/>
            <a:ext cx="2015885" cy="1511914"/>
          </a:xfrm>
          <a:prstGeom prst="rect">
            <a:avLst/>
          </a:prstGeom>
        </p:spPr>
      </p:pic>
      <p:pic>
        <p:nvPicPr>
          <p:cNvPr id="12" name="Grafik 11" descr="Rave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3284984"/>
            <a:ext cx="1967880" cy="1475910"/>
          </a:xfrm>
          <a:prstGeom prst="rect">
            <a:avLst/>
          </a:prstGeom>
        </p:spPr>
      </p:pic>
      <p:pic>
        <p:nvPicPr>
          <p:cNvPr id="13" name="Grafik 12" descr="mcv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3068960"/>
            <a:ext cx="1832992" cy="9103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88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Verkabelung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Synthi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365104"/>
            <a:ext cx="60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3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88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Verkabelung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Synthi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365104"/>
            <a:ext cx="60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3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20072" y="170080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</a:t>
            </a:r>
            <a:r>
              <a:rPr lang="de-DE" sz="1600" b="1" dirty="0" err="1">
                <a:solidFill>
                  <a:srgbClr val="FF0000"/>
                </a:solidFill>
              </a:rPr>
              <a:t>Clock</a:t>
            </a:r>
            <a:r>
              <a:rPr lang="de-DE" sz="1600" b="1" dirty="0">
                <a:solidFill>
                  <a:srgbClr val="FF0000"/>
                </a:solidFill>
              </a:rPr>
              <a:t>“ (Temposynchronisation)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88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Verkabelung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Synthi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365104"/>
            <a:ext cx="60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3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20072" y="170080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</a:t>
            </a:r>
            <a:r>
              <a:rPr lang="de-DE" sz="1600" b="1" dirty="0" err="1">
                <a:solidFill>
                  <a:srgbClr val="FF0000"/>
                </a:solidFill>
              </a:rPr>
              <a:t>Clock</a:t>
            </a:r>
            <a:r>
              <a:rPr lang="de-DE" sz="1600" b="1" dirty="0">
                <a:solidFill>
                  <a:srgbClr val="FF0000"/>
                </a:solidFill>
              </a:rPr>
              <a:t>“ (Temposynchronisation)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64088" y="2420888"/>
            <a:ext cx="2926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MIDI-Daten (Rhythmuspatterns)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88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Verkabelung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Synthi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365104"/>
            <a:ext cx="60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Snythi</a:t>
            </a:r>
            <a:r>
              <a:rPr lang="de-DE" dirty="0">
                <a:solidFill>
                  <a:schemeClr val="tx1"/>
                </a:solidFill>
              </a:rPr>
              <a:t> 3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20072" y="170080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</a:t>
            </a:r>
            <a:r>
              <a:rPr lang="de-DE" sz="1600" b="1" dirty="0" err="1">
                <a:solidFill>
                  <a:srgbClr val="FF0000"/>
                </a:solidFill>
              </a:rPr>
              <a:t>Clock</a:t>
            </a:r>
            <a:r>
              <a:rPr lang="de-DE" sz="1600" b="1" dirty="0">
                <a:solidFill>
                  <a:srgbClr val="FF0000"/>
                </a:solidFill>
              </a:rPr>
              <a:t>“ (Temposynchronisation)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64088" y="2420888"/>
            <a:ext cx="2926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MIDI-Daten (Rhythmuspatterns)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64088" y="3429000"/>
            <a:ext cx="355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7030A0"/>
                </a:solidFill>
              </a:rPr>
              <a:t>Triggerimpulse</a:t>
            </a:r>
            <a:r>
              <a:rPr lang="de-DE" b="1" dirty="0">
                <a:solidFill>
                  <a:srgbClr val="7030A0"/>
                </a:solidFill>
              </a:rPr>
              <a:t> (Rhythmuspatterns)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65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Audioausgabe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Synthi </a:t>
            </a: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Synthi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365104"/>
            <a:ext cx="60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usw.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Synthi </a:t>
            </a: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20072" y="170080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</a:t>
            </a:r>
            <a:r>
              <a:rPr lang="de-DE" sz="1600" b="1" dirty="0" err="1">
                <a:solidFill>
                  <a:srgbClr val="FF0000"/>
                </a:solidFill>
              </a:rPr>
              <a:t>Clock</a:t>
            </a:r>
            <a:r>
              <a:rPr lang="de-DE" sz="1600" b="1" dirty="0">
                <a:solidFill>
                  <a:srgbClr val="FF0000"/>
                </a:solidFill>
              </a:rPr>
              <a:t>“ (Temposynchronisation)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64088" y="2420888"/>
            <a:ext cx="2926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MIDI-Daten (Rhythmuspatterns)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64088" y="3429000"/>
            <a:ext cx="355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7030A0"/>
                </a:solidFill>
              </a:rPr>
              <a:t>Triggerimpulse</a:t>
            </a:r>
            <a:r>
              <a:rPr lang="de-DE" b="1" dirty="0">
                <a:solidFill>
                  <a:srgbClr val="7030A0"/>
                </a:solidFill>
              </a:rPr>
              <a:t> (Rhythmuspatterns)</a:t>
            </a:r>
          </a:p>
        </p:txBody>
      </p:sp>
      <p:pic>
        <p:nvPicPr>
          <p:cNvPr id="21" name="Grafik 20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711200" cy="647700"/>
          </a:xfrm>
          <a:prstGeom prst="rect">
            <a:avLst/>
          </a:prstGeom>
        </p:spPr>
      </p:pic>
      <p:cxnSp>
        <p:nvCxnSpPr>
          <p:cNvPr id="28" name="Gerade Verbindung mit Pfeil 27"/>
          <p:cNvCxnSpPr>
            <a:stCxn id="7" idx="2"/>
            <a:endCxn id="21" idx="0"/>
          </p:cNvCxnSpPr>
          <p:nvPr/>
        </p:nvCxnSpPr>
        <p:spPr>
          <a:xfrm flipH="1">
            <a:off x="1687240" y="2204864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085184"/>
            <a:ext cx="711200" cy="647700"/>
          </a:xfrm>
          <a:prstGeom prst="rect">
            <a:avLst/>
          </a:prstGeom>
        </p:spPr>
      </p:pic>
      <p:cxnSp>
        <p:nvCxnSpPr>
          <p:cNvPr id="31" name="Gerade Verbindung mit Pfeil 30"/>
          <p:cNvCxnSpPr>
            <a:endCxn id="30" idx="0"/>
          </p:cNvCxnSpPr>
          <p:nvPr/>
        </p:nvCxnSpPr>
        <p:spPr>
          <a:xfrm flipH="1">
            <a:off x="5719688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085184"/>
            <a:ext cx="711200" cy="647700"/>
          </a:xfrm>
          <a:prstGeom prst="rect">
            <a:avLst/>
          </a:prstGeom>
        </p:spPr>
      </p:pic>
      <p:cxnSp>
        <p:nvCxnSpPr>
          <p:cNvPr id="33" name="Gerade Verbindung mit Pfeil 32"/>
          <p:cNvCxnSpPr>
            <a:endCxn id="32" idx="0"/>
          </p:cNvCxnSpPr>
          <p:nvPr/>
        </p:nvCxnSpPr>
        <p:spPr>
          <a:xfrm flipH="1">
            <a:off x="3991496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085184"/>
            <a:ext cx="711200" cy="647700"/>
          </a:xfrm>
          <a:prstGeom prst="rect">
            <a:avLst/>
          </a:prstGeom>
        </p:spPr>
      </p:pic>
      <p:cxnSp>
        <p:nvCxnSpPr>
          <p:cNvPr id="35" name="Gerade Verbindung mit Pfeil 34"/>
          <p:cNvCxnSpPr>
            <a:endCxn id="34" idx="0"/>
          </p:cNvCxnSpPr>
          <p:nvPr/>
        </p:nvCxnSpPr>
        <p:spPr>
          <a:xfrm flipH="1">
            <a:off x="2191296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679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Licht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Groovebox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3848" y="1484784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PC (</a:t>
            </a:r>
            <a:r>
              <a:rPr lang="de-DE" dirty="0" err="1">
                <a:solidFill>
                  <a:schemeClr val="tx1"/>
                </a:solidFill>
              </a:rPr>
              <a:t>Cubase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3203848" y="2852936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MIDI-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-CV</a:t>
            </a:r>
          </a:p>
        </p:txBody>
      </p:sp>
      <p:sp>
        <p:nvSpPr>
          <p:cNvPr id="10" name="Rechteck 9"/>
          <p:cNvSpPr/>
          <p:nvPr/>
        </p:nvSpPr>
        <p:spPr>
          <a:xfrm>
            <a:off x="32038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Strobe 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36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Strobe 1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Licht 1</a:t>
            </a:r>
          </a:p>
        </p:txBody>
      </p:sp>
      <p:cxnSp>
        <p:nvCxnSpPr>
          <p:cNvPr id="15" name="Gerade Verbindung mit Pfeil 14"/>
          <p:cNvCxnSpPr>
            <a:stCxn id="7" idx="3"/>
            <a:endCxn id="8" idx="1"/>
          </p:cNvCxnSpPr>
          <p:nvPr/>
        </p:nvCxnSpPr>
        <p:spPr>
          <a:xfrm>
            <a:off x="2483768" y="184482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>
            <a:off x="3995936" y="2204864"/>
            <a:ext cx="0" cy="64807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2"/>
            <a:endCxn id="10" idx="0"/>
          </p:cNvCxnSpPr>
          <p:nvPr/>
        </p:nvCxnSpPr>
        <p:spPr>
          <a:xfrm>
            <a:off x="3995936" y="3573016"/>
            <a:ext cx="0" cy="57606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9" idx="2"/>
            <a:endCxn id="11" idx="0"/>
          </p:cNvCxnSpPr>
          <p:nvPr/>
        </p:nvCxnSpPr>
        <p:spPr>
          <a:xfrm rot="5400000">
            <a:off x="2807804" y="2960948"/>
            <a:ext cx="576064" cy="1800200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9" idx="2"/>
            <a:endCxn id="13" idx="0"/>
          </p:cNvCxnSpPr>
          <p:nvPr/>
        </p:nvCxnSpPr>
        <p:spPr>
          <a:xfrm rot="16200000" flipH="1">
            <a:off x="4572000" y="2996952"/>
            <a:ext cx="576064" cy="1728192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20072" y="170080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„</a:t>
            </a:r>
            <a:r>
              <a:rPr lang="de-DE" sz="1600" b="1" dirty="0" err="1">
                <a:solidFill>
                  <a:srgbClr val="FF0000"/>
                </a:solidFill>
              </a:rPr>
              <a:t>Clock</a:t>
            </a:r>
            <a:r>
              <a:rPr lang="de-DE" sz="1600" b="1" dirty="0">
                <a:solidFill>
                  <a:srgbClr val="FF0000"/>
                </a:solidFill>
              </a:rPr>
              <a:t>“ (Temposynchronisation)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64088" y="2420888"/>
            <a:ext cx="295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75000"/>
                  </a:schemeClr>
                </a:solidFill>
              </a:rPr>
              <a:t>MIDI-Daten (Rhythmus für Licht)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92080" y="3284984"/>
            <a:ext cx="343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Licht-Trigger (Rhythmuspatterns)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5719688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085184"/>
            <a:ext cx="711200" cy="647700"/>
          </a:xfrm>
          <a:prstGeom prst="rect">
            <a:avLst/>
          </a:prstGeom>
        </p:spPr>
      </p:pic>
      <p:cxnSp>
        <p:nvCxnSpPr>
          <p:cNvPr id="33" name="Gerade Verbindung mit Pfeil 32"/>
          <p:cNvCxnSpPr>
            <a:endCxn id="32" idx="0"/>
          </p:cNvCxnSpPr>
          <p:nvPr/>
        </p:nvCxnSpPr>
        <p:spPr>
          <a:xfrm flipH="1">
            <a:off x="3991496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085184"/>
            <a:ext cx="711200" cy="647700"/>
          </a:xfrm>
          <a:prstGeom prst="rect">
            <a:avLst/>
          </a:prstGeom>
        </p:spPr>
      </p:pic>
      <p:cxnSp>
        <p:nvCxnSpPr>
          <p:cNvPr id="35" name="Gerade Verbindung mit Pfeil 34"/>
          <p:cNvCxnSpPr>
            <a:endCxn id="34" idx="0"/>
          </p:cNvCxnSpPr>
          <p:nvPr/>
        </p:nvCxnSpPr>
        <p:spPr>
          <a:xfrm flipH="1">
            <a:off x="2191296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804248" y="4149080"/>
            <a:ext cx="15841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Licht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085184"/>
            <a:ext cx="711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085184"/>
            <a:ext cx="711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Gerade Verbindung mit Pfeil 28"/>
          <p:cNvCxnSpPr/>
          <p:nvPr/>
        </p:nvCxnSpPr>
        <p:spPr>
          <a:xfrm flipH="1">
            <a:off x="7596336" y="4869160"/>
            <a:ext cx="444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403648" y="6093296"/>
            <a:ext cx="645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Auch die (Spezial-)Stroboskop blitzen synchronisiert mit der Musik!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net Rock - Afrika Bambaataa &amp; The Soul Sonic Force: Amazon.d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0014">
            <a:off x="251520" y="332656"/>
            <a:ext cx="3381375" cy="3381375"/>
          </a:xfrm>
          <a:prstGeom prst="rect">
            <a:avLst/>
          </a:prstGeom>
          <a:noFill/>
        </p:spPr>
      </p:pic>
      <p:pic>
        <p:nvPicPr>
          <p:cNvPr id="1030" name="Picture 6" descr="Afrika Bambaataa + Kraftwerk = Planet Rock, Electrofunk &amp; Techn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2495549"/>
            <a:ext cx="6191250" cy="4362451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067944" y="548680"/>
            <a:ext cx="423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„Studio- und Straßenkultur vereinen sich“.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52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Software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7584" y="134076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Grundidee: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alle analogen Instrumente erhalten einen „Rhythmus“ in Gestalt eines komponierten Musters (Patterns) aus </a:t>
            </a:r>
            <a:r>
              <a:rPr lang="de-DE" dirty="0" err="1"/>
              <a:t>Triggerimpulsen</a:t>
            </a:r>
            <a:r>
              <a:rPr lang="de-DE" dirty="0"/>
              <a:t> – jedes Instrument einen eigenen, aber alles miteinander koordiniert,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die Instrumentalisten kreieren einen persönlichen Sound, der entweder „frei“ oder „</a:t>
            </a:r>
            <a:r>
              <a:rPr lang="de-DE" dirty="0" err="1"/>
              <a:t>getriggert</a:t>
            </a:r>
            <a:r>
              <a:rPr lang="de-DE" dirty="0"/>
              <a:t>“  ist, sie können also in den Groove ein- und aus ihm aussteigen.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3861048"/>
            <a:ext cx="777686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Bemerkung:</a:t>
            </a:r>
          </a:p>
          <a:p>
            <a:r>
              <a:rPr lang="de-DE" dirty="0"/>
              <a:t>Experimentelles, analoges Musizieren mit Synthesizern geschieht in der Regel ausschließlich „frei“ und daher weit ab von dem, was heute unter „Elektronischer Musik“ verstanden wird: einer Tanzmusik mit Groove.</a:t>
            </a:r>
          </a:p>
          <a:p>
            <a:r>
              <a:rPr lang="de-DE" dirty="0"/>
              <a:t>Im TechnoMuseum soll experimentelle Musik auf der Basis eines tanzbaren Grooves erzeugt werden – und das im Kollektiv, spontan und live.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152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Software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3717032"/>
            <a:ext cx="7704856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/>
              <a:t>Die </a:t>
            </a:r>
            <a:r>
              <a:rPr lang="de-DE" dirty="0" err="1"/>
              <a:t>Triggerimpulse</a:t>
            </a:r>
            <a:r>
              <a:rPr lang="de-DE" dirty="0"/>
              <a:t> für alle Analoggeräte werden durch ein „Technobrett“ eines </a:t>
            </a:r>
            <a:r>
              <a:rPr lang="de-DE" dirty="0" err="1"/>
              <a:t>Sequenzerprogramms</a:t>
            </a:r>
            <a:r>
              <a:rPr lang="de-DE" dirty="0"/>
              <a:t> (hier „</a:t>
            </a:r>
            <a:r>
              <a:rPr lang="de-DE" dirty="0" err="1"/>
              <a:t>Cubase</a:t>
            </a:r>
            <a:r>
              <a:rPr lang="de-DE" dirty="0"/>
              <a:t>“) erzeugt. Jedes Instrument „hat“ einen definierten MIDI-Kanal, sodass jeder Track im Technobrett einem Instrument zugeordnet ist.</a:t>
            </a:r>
          </a:p>
          <a:p>
            <a:pPr marL="342900" indent="-342900">
              <a:buAutoNum type="arabicParenBoth"/>
            </a:pPr>
            <a:r>
              <a:rPr lang="de-DE" dirty="0"/>
              <a:t>Das Technobrett (= mehrkanaliges </a:t>
            </a:r>
            <a:r>
              <a:rPr lang="de-DE" dirty="0" err="1"/>
              <a:t>Midifile</a:t>
            </a:r>
            <a:r>
              <a:rPr lang="de-DE" dirty="0"/>
              <a:t>) mit einer „</a:t>
            </a:r>
            <a:r>
              <a:rPr lang="de-DE" dirty="0" err="1"/>
              <a:t>Groovebox</a:t>
            </a:r>
            <a:r>
              <a:rPr lang="de-DE" dirty="0"/>
              <a:t>“ synchronisiert. Auf dieser </a:t>
            </a:r>
            <a:r>
              <a:rPr lang="de-DE" dirty="0" err="1"/>
              <a:t>Groovebox</a:t>
            </a:r>
            <a:r>
              <a:rPr lang="de-DE" dirty="0"/>
              <a:t> befindet das musikalische Material, dass die akustische Basis der Aktivitäten der Analoginstrumente bildet:</a:t>
            </a:r>
          </a:p>
          <a:p>
            <a:pPr marL="628650" indent="-268288">
              <a:buFont typeface="Arial" pitchFamily="34" charset="0"/>
              <a:buChar char="•"/>
            </a:pPr>
            <a:r>
              <a:rPr lang="de-DE" dirty="0"/>
              <a:t>Rhythmuspatterns</a:t>
            </a:r>
          </a:p>
          <a:p>
            <a:pPr marL="628650" indent="-268288">
              <a:buFont typeface="Arial" pitchFamily="34" charset="0"/>
              <a:buChar char="•"/>
            </a:pPr>
            <a:r>
              <a:rPr lang="de-DE" dirty="0"/>
              <a:t>Bassgroove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7584" y="134076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Grundidee: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alle analogen Instrumente erhalten einen „Rhythmus“ in Gestalt eines komponierten Musters (Patterns) aus </a:t>
            </a:r>
            <a:r>
              <a:rPr lang="de-DE" dirty="0" err="1"/>
              <a:t>Triggerimpulsen</a:t>
            </a:r>
            <a:r>
              <a:rPr lang="de-DE" dirty="0"/>
              <a:t> – jedes Instrument einen eigenen, aber alles miteinander koordiniert,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die Instrumentalisten kreieren einen persönlichen Sound, der entweder „frei“ oder „</a:t>
            </a:r>
            <a:r>
              <a:rPr lang="de-DE" dirty="0" err="1"/>
              <a:t>getriggert</a:t>
            </a:r>
            <a:r>
              <a:rPr lang="de-DE" dirty="0"/>
              <a:t>“  ist, sie können also in den Groove ein- und aus ihm aussteigen.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764704"/>
            <a:ext cx="274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Die Durchführung (Rave)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7584" y="1340768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/>
              <a:t>Die Synthesizer befinden sich kreisförmig rund um die Tanzfläche.</a:t>
            </a:r>
          </a:p>
          <a:p>
            <a:pPr marL="176213" indent="-176213"/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Die Patterns von </a:t>
            </a:r>
            <a:r>
              <a:rPr lang="de-DE" dirty="0" err="1"/>
              <a:t>Groovebox</a:t>
            </a:r>
            <a:r>
              <a:rPr lang="de-DE" dirty="0"/>
              <a:t> und </a:t>
            </a:r>
            <a:r>
              <a:rPr lang="de-DE" dirty="0" err="1"/>
              <a:t>Triggerimpulsen</a:t>
            </a:r>
            <a:r>
              <a:rPr lang="de-DE" dirty="0"/>
              <a:t> sind den Spiele/innen bekannt. Mit ihnen wurde geprobt. Es handelt sich dabei um von den Spieler/innen komponierte Spielkonzepte.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/>
              <a:t>Proben und Durchführung folgen den Regeln für Gruppenimprovisation:</a:t>
            </a:r>
          </a:p>
          <a:p>
            <a:pPr marL="534988" indent="-266700">
              <a:buFont typeface="Wingdings" pitchFamily="2" charset="2"/>
              <a:buChar char="ü"/>
              <a:tabLst>
                <a:tab pos="92075" algn="l"/>
              </a:tabLst>
            </a:pPr>
            <a:r>
              <a:rPr lang="de-DE" dirty="0"/>
              <a:t>Geprobt wird das </a:t>
            </a:r>
            <a:r>
              <a:rPr lang="de-DE" dirty="0" err="1"/>
              <a:t>Aufeinanderhören</a:t>
            </a:r>
            <a:r>
              <a:rPr lang="de-DE" dirty="0"/>
              <a:t>, damit gemeinsam Steigerungen, Breaks usw. gestaltet werden können und nicht immer alle gleichzeitig und durcheinander spielen.</a:t>
            </a:r>
          </a:p>
          <a:p>
            <a:pPr marL="534988" indent="-266700">
              <a:buFont typeface="Wingdings" pitchFamily="2" charset="2"/>
              <a:buChar char="ü"/>
              <a:tabLst>
                <a:tab pos="92075" algn="l"/>
              </a:tabLst>
            </a:pPr>
            <a:r>
              <a:rPr lang="de-DE" dirty="0"/>
              <a:t>Geprobt bzw. erlernt wird durch jede/n Spieler/in die jeweilige Klangerzeugung – das Repertoire der jeweils verfügbaren Klänge.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/>
              <a:t>Im übrigen wird frei improvisiert.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2555776" y="6309320"/>
            <a:ext cx="390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3"/>
              </a:rPr>
              <a:t>https://www.youtube.com/watch?v=pAp7kkSS_7Q</a:t>
            </a:r>
            <a:endParaRPr lang="de-DE" sz="1400" dirty="0"/>
          </a:p>
        </p:txBody>
      </p:sp>
      <p:pic>
        <p:nvPicPr>
          <p:cNvPr id="15" name="TechnoMuseum1997-2003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5616" y="404664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2708920"/>
            <a:ext cx="474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 Info unter </a:t>
            </a:r>
          </a:p>
          <a:p>
            <a:r>
              <a:rPr lang="de-DE" dirty="0">
                <a:hlinkClick r:id="rId2"/>
              </a:rPr>
              <a:t>https://www.musik-for.uni-oldenburg.de/techno</a:t>
            </a:r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68322" y="260648"/>
            <a:ext cx="4309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Das MIDI-Planetarium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45471" y="970850"/>
            <a:ext cx="5408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Ein künstlerisch-wissenschaftliches Projekt an der </a:t>
            </a:r>
          </a:p>
          <a:p>
            <a:pPr algn="ctr"/>
            <a:r>
              <a:rPr lang="de-DE" sz="2000" dirty="0"/>
              <a:t>Universität Oldenburg 1991-2013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35933" y="1678736"/>
            <a:ext cx="533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Annähernd 100 Kompositionsaufträge und 32 Konzerte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68322" y="6403630"/>
            <a:ext cx="496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https://www.youtube.com/watch?v=yGhQikbm_zk</a:t>
            </a:r>
            <a:endParaRPr lang="de-DE" dirty="0"/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xmlns="" id="{F19C6E19-31A9-48F8-B873-64F2D4328F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01011" y="2386622"/>
            <a:ext cx="5074890" cy="380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124744"/>
            <a:ext cx="335335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Zeitpunkt und Ort der Aufführung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1" y="1916832"/>
            <a:ext cx="316835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Übersetzt in die Position der Gestirne am Tierkreis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6056" y="2060848"/>
            <a:ext cx="32167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Anfangswerte für das Programm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76056" y="2924944"/>
            <a:ext cx="345638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Programmablauf produziert einige 10.000 MIDI-Daten.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76056" y="4221088"/>
            <a:ext cx="2912144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Musiker sortiert diese Daten: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„Grundtöne“,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„Töne entfernter Gestirne“,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„Rhythmen“,</a:t>
            </a:r>
          </a:p>
          <a:p>
            <a:r>
              <a:rPr lang="de-DE" dirty="0"/>
              <a:t>und nach Oktavlagen.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4221088"/>
            <a:ext cx="3600400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Im Konzert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wird eine Auswahl aus den Daten getroffen,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werden die sortierten MIDI-Daten auf diverse Klangmodule geschickt und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de-DE" dirty="0"/>
              <a:t>dadurch musikalisch interpretiert.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2195736" y="155679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6516216" y="249289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516216" y="371703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4427984" y="21328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/>
          <p:cNvSpPr/>
          <p:nvPr/>
        </p:nvSpPr>
        <p:spPr>
          <a:xfrm>
            <a:off x="4572000" y="4869160"/>
            <a:ext cx="3600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99592" y="404664"/>
            <a:ext cx="23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Formaler Arbeitsablauf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404664"/>
            <a:ext cx="274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Zum Inhalt des Programms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908720"/>
            <a:ext cx="748883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Jedes Gestirn hat einen „Grundton“, der sich aus seiner Umlaufzeit berechnet.</a:t>
            </a:r>
          </a:p>
          <a:p>
            <a:endParaRPr lang="de-DE" dirty="0"/>
          </a:p>
          <a:p>
            <a:r>
              <a:rPr lang="de-DE" dirty="0"/>
              <a:t>Zu jedem Gestirn und Grundton gehören 32 Obertöne.</a:t>
            </a:r>
          </a:p>
          <a:p>
            <a:endParaRPr lang="de-DE" dirty="0"/>
          </a:p>
          <a:p>
            <a:r>
              <a:rPr lang="de-DE" dirty="0"/>
              <a:t>Zu jedem Gestirn gehört ein Rhythmus, der sich ebenfalls aus der Umlaufzeit berechnet.</a:t>
            </a:r>
          </a:p>
          <a:p>
            <a:endParaRPr lang="de-DE" dirty="0"/>
          </a:p>
          <a:p>
            <a:r>
              <a:rPr lang="de-DE" dirty="0"/>
              <a:t>Das Programm läuft innerhalb einer Zeitspanne von 30 oder 60 Minuten entlang eines Kreises (= </a:t>
            </a:r>
            <a:r>
              <a:rPr lang="de-DE" dirty="0" err="1"/>
              <a:t>Zodiak</a:t>
            </a:r>
            <a:r>
              <a:rPr lang="de-DE" dirty="0"/>
              <a:t>, Tierkreis), auf dem die Gestirne je nach Stand am Himmel markiert sind.</a:t>
            </a:r>
          </a:p>
          <a:p>
            <a:endParaRPr lang="de-DE" dirty="0"/>
          </a:p>
          <a:p>
            <a:r>
              <a:rPr lang="de-DE" dirty="0"/>
              <a:t>Passiert das Programm ein Gestirn, so erklingt der Grundton. Ist er weiter weg, so erklingen höhere Obertöne je nach Entfernung.</a:t>
            </a:r>
          </a:p>
          <a:p>
            <a:endParaRPr lang="de-DE" dirty="0"/>
          </a:p>
          <a:p>
            <a:r>
              <a:rPr lang="de-DE" dirty="0"/>
              <a:t>Die Töne eines jeden Gestirns erklingen im Rhythmus, der für das Gestirn charakteristisch ist.</a:t>
            </a:r>
          </a:p>
        </p:txBody>
      </p:sp>
      <p:sp>
        <p:nvSpPr>
          <p:cNvPr id="4" name="Pfeil nach unten 3"/>
          <p:cNvSpPr/>
          <p:nvPr/>
        </p:nvSpPr>
        <p:spPr>
          <a:xfrm>
            <a:off x="4283968" y="551723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87624" y="60212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das Resultat ist ein Durcheinander von Tönen (= MIDI-Daten), das der Musiker strukturieren und musikalisch umsetzen muss!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95536" y="1916832"/>
          <a:ext cx="8383284" cy="4104456"/>
        </p:xfrm>
        <a:graphic>
          <a:graphicData uri="http://schemas.openxmlformats.org/presentationml/2006/ole">
            <p:oleObj spid="_x0000_s36867" r:id="rId3" imgW="2087707" imgH="914402" progId="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83568" y="1124744"/>
            <a:ext cx="36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Tonvorrat des MIDI-Planetariums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:\PROJEKTE\MIDI_Planetarium\MPL2011\PR_Einladungen\Programmheft_Horos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51116" cy="4564242"/>
          </a:xfrm>
          <a:prstGeom prst="rect">
            <a:avLst/>
          </a:prstGeom>
          <a:noFill/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76056" y="548680"/>
          <a:ext cx="3528392" cy="4104451"/>
        </p:xfrm>
        <a:graphic>
          <a:graphicData uri="http://schemas.openxmlformats.org/drawingml/2006/table">
            <a:tbl>
              <a:tblPr/>
              <a:tblGrid>
                <a:gridCol w="1222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Gestirn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Zeit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Grundton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Erde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0:00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Saturn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4:25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Merkur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10:24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A-44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11:42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Sonne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12:10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G#+23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Venus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13:07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F-47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Mars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14:42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Jupiter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17:42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H+16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Uranus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19:55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C+48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Neptun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22:48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Pluto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27:19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latin typeface="Calibri"/>
                          <a:ea typeface="Calibri"/>
                          <a:cs typeface="Times New Roman"/>
                        </a:rPr>
                        <a:t>C#-38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(Ende)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30:00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83568" y="620688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Daten zum Video auf </a:t>
            </a:r>
            <a:r>
              <a:rPr lang="de-DE" dirty="0" err="1"/>
              <a:t>Youtube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48064" y="4941168"/>
            <a:ext cx="369216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Sternenstand am 1.7.2011, 20.00 Uhr</a:t>
            </a:r>
          </a:p>
          <a:p>
            <a:r>
              <a:rPr lang="de-DE" dirty="0"/>
              <a:t>von Oldenburg aus.</a:t>
            </a:r>
          </a:p>
        </p:txBody>
      </p:sp>
      <p:sp>
        <p:nvSpPr>
          <p:cNvPr id="7" name="Pfeil nach links 6"/>
          <p:cNvSpPr/>
          <p:nvPr/>
        </p:nvSpPr>
        <p:spPr>
          <a:xfrm>
            <a:off x="4644008" y="5157192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w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2" descr="Jamaican Sound System, Origin of the Underground cultur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90644" cy="3440428"/>
          </a:xfrm>
          <a:prstGeom prst="rect">
            <a:avLst/>
          </a:prstGeom>
          <a:noFill/>
        </p:spPr>
      </p:pic>
      <p:pic>
        <p:nvPicPr>
          <p:cNvPr id="5" name="Picture 4" descr="Afrika Bambaataa, One of Hip-Hop's Legends, Has Been Accused of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17032"/>
            <a:ext cx="5317930" cy="300306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940152" y="1772816"/>
            <a:ext cx="1367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Jamaica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Bronx (N.Y.)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6372200" y="24208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 rot="20132538">
            <a:off x="2555776" y="414908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9552" y="4509120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Love Parade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24128" y="692696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„Soundsystems“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Video vom 1.7.2011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321297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  <p:pic>
        <p:nvPicPr>
          <p:cNvPr id="44034" name="Picture 2" descr="D:\PROJEKTE\MIDI_Planetarium\MPL2011\bilder\farbe\film1997_erstel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620000" cy="53721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123728" y="6237312"/>
            <a:ext cx="42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Produktion des Filmes (Video-Playback)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agen-a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 rot="20132538">
            <a:off x="2555776" y="414908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39552" y="4509120"/>
            <a:ext cx="14462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/>
              <a:t>Love Parade</a:t>
            </a:r>
          </a:p>
        </p:txBody>
      </p:sp>
      <p:pic>
        <p:nvPicPr>
          <p:cNvPr id="6" name="Picture 4" descr="Afrika Bambaataa, One of Hip-Hop's Legends, Has Been Accused of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5317930" cy="300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lanetRock-Rhythm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9144000" cy="2297043"/>
          </a:xfrm>
          <a:prstGeom prst="rect">
            <a:avLst/>
          </a:prstGeom>
        </p:spPr>
      </p:pic>
      <p:pic>
        <p:nvPicPr>
          <p:cNvPr id="3" name="planet-rock-rhythmus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5517232"/>
            <a:ext cx="304800" cy="304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80112" y="5517232"/>
            <a:ext cx="19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Rhythmen </a:t>
            </a:r>
            <a:r>
              <a:rPr lang="de-DE" dirty="0" err="1"/>
              <a:t>Midifile</a:t>
            </a:r>
            <a:endParaRPr lang="de-DE" dirty="0"/>
          </a:p>
        </p:txBody>
      </p:sp>
      <p:pic>
        <p:nvPicPr>
          <p:cNvPr id="5" name="beat-planetrock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139952" y="5517232"/>
            <a:ext cx="304800" cy="304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7584" y="5445224"/>
            <a:ext cx="283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Grooves Planet Rock (</a:t>
            </a:r>
            <a:r>
              <a:rPr lang="de-DE" dirty="0" err="1"/>
              <a:t>wav</a:t>
            </a:r>
            <a:r>
              <a:rPr lang="de-DE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31640" y="548680"/>
            <a:ext cx="632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Electro</a:t>
            </a:r>
            <a:r>
              <a:rPr lang="de-DE" sz="2000" b="1" dirty="0"/>
              <a:t> Funk  versus Techno – erkennbar an der </a:t>
            </a:r>
            <a:r>
              <a:rPr lang="de-DE" sz="2000" b="1" dirty="0" err="1"/>
              <a:t>BassDrum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Strategie eines </a:t>
            </a:r>
            <a:r>
              <a:rPr lang="de-DE" b="1" dirty="0" err="1"/>
              <a:t>DJ‘s</a:t>
            </a:r>
            <a:r>
              <a:rPr lang="de-DE" b="1" dirty="0"/>
              <a:t>: Spannungsaufbau und Break</a:t>
            </a:r>
          </a:p>
          <a:p>
            <a:endParaRPr lang="de-DE" dirty="0"/>
          </a:p>
          <a:p>
            <a:r>
              <a:rPr lang="de-DE" dirty="0"/>
              <a:t>Zum Beispiel auf der Love Parade 1998 in Berlin: Marc </a:t>
            </a:r>
            <a:r>
              <a:rPr lang="de-DE" dirty="0" err="1"/>
              <a:t>Spoon</a:t>
            </a:r>
            <a:r>
              <a:rPr lang="de-DE" dirty="0"/>
              <a:t> und Paul van </a:t>
            </a:r>
            <a:r>
              <a:rPr lang="de-DE" dirty="0" err="1"/>
              <a:t>Dyk</a:t>
            </a:r>
            <a:endParaRPr lang="de-DE" dirty="0"/>
          </a:p>
          <a:p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Spannung aufbauen (INTRO-Effekt ohne Rhythmus)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Technogroove (entweder „subito“ oder mittels </a:t>
            </a:r>
            <a:r>
              <a:rPr lang="de-DE" dirty="0" err="1"/>
              <a:t>Offbeat</a:t>
            </a:r>
            <a:r>
              <a:rPr lang="de-DE" dirty="0"/>
              <a:t>-Feeling)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Steigerung, </a:t>
            </a:r>
            <a:r>
              <a:rPr lang="de-DE" dirty="0" err="1"/>
              <a:t>Snare</a:t>
            </a:r>
            <a:r>
              <a:rPr lang="de-DE" dirty="0"/>
              <a:t>-Roll oder dgl.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Break – Ruhephase wie INTRO…</a:t>
            </a:r>
          </a:p>
          <a:p>
            <a:pPr marL="176213" indent="-176213"/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Strategie eines </a:t>
            </a:r>
            <a:r>
              <a:rPr lang="de-DE" b="1" dirty="0" err="1"/>
              <a:t>DJ‘s</a:t>
            </a:r>
            <a:r>
              <a:rPr lang="de-DE" b="1" dirty="0"/>
              <a:t>: Spannungsaufbau und Break</a:t>
            </a:r>
          </a:p>
          <a:p>
            <a:endParaRPr lang="de-DE" dirty="0"/>
          </a:p>
          <a:p>
            <a:r>
              <a:rPr lang="de-DE" dirty="0"/>
              <a:t>Zum Beispiel auf der Love Parade 1998 in Berlin: Marc </a:t>
            </a:r>
            <a:r>
              <a:rPr lang="de-DE" dirty="0" err="1"/>
              <a:t>Spoon</a:t>
            </a:r>
            <a:r>
              <a:rPr lang="de-DE" dirty="0"/>
              <a:t> und Paul van </a:t>
            </a:r>
            <a:r>
              <a:rPr lang="de-DE" dirty="0" err="1"/>
              <a:t>Dyk</a:t>
            </a:r>
            <a:endParaRPr lang="de-DE" dirty="0"/>
          </a:p>
          <a:p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Spannung aufbauen (INTRO-Effekt ohne Rhythmus)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Technogroove (entweder „subito“ oder mittels </a:t>
            </a:r>
            <a:r>
              <a:rPr lang="de-DE" dirty="0" err="1"/>
              <a:t>Offbeat</a:t>
            </a:r>
            <a:r>
              <a:rPr lang="de-DE" dirty="0"/>
              <a:t>-Feeling)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Steigerung, </a:t>
            </a:r>
            <a:r>
              <a:rPr lang="de-DE" dirty="0" err="1"/>
              <a:t>Snare</a:t>
            </a:r>
            <a:r>
              <a:rPr lang="de-DE" dirty="0"/>
              <a:t>-Roll oder dgl.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Break – Ruhephase wie INTRO…</a:t>
            </a:r>
          </a:p>
          <a:p>
            <a:pPr marL="176213" indent="-176213"/>
            <a:endParaRPr lang="de-DE" dirty="0"/>
          </a:p>
          <a:p>
            <a:pPr marL="176213" indent="-176213"/>
            <a:r>
              <a:rPr lang="de-DE" dirty="0"/>
              <a:t>Die Grooves sind im Studio vorbereitet und werden von Platte eingespielt. </a:t>
            </a:r>
          </a:p>
          <a:p>
            <a:pPr marL="176213" indent="-176213"/>
            <a:r>
              <a:rPr lang="de-DE" dirty="0"/>
              <a:t>„Kunst“ = das Überblenden ohne Bruch,</a:t>
            </a:r>
          </a:p>
          <a:p>
            <a:pPr marL="176213" indent="-176213"/>
            <a:r>
              <a:rPr lang="de-DE" dirty="0"/>
              <a:t>                  das </a:t>
            </a:r>
            <a:r>
              <a:rPr lang="de-DE" dirty="0" err="1"/>
              <a:t>Scratchen</a:t>
            </a:r>
            <a:r>
              <a:rPr lang="de-DE" dirty="0"/>
              <a:t>.</a:t>
            </a:r>
          </a:p>
          <a:p>
            <a:pPr marL="176213" indent="-176213"/>
            <a:r>
              <a:rPr lang="de-DE" dirty="0"/>
              <a:t>Dauer eines Grooves bei 33U/min = 1,8 sec entspricht MM=132.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Strategie eines </a:t>
            </a:r>
            <a:r>
              <a:rPr lang="de-DE" b="1" dirty="0" err="1"/>
              <a:t>DJ‘s</a:t>
            </a:r>
            <a:r>
              <a:rPr lang="de-DE" b="1" dirty="0"/>
              <a:t>: Spannungsaufbau und Break</a:t>
            </a:r>
          </a:p>
          <a:p>
            <a:endParaRPr lang="de-DE" dirty="0"/>
          </a:p>
          <a:p>
            <a:r>
              <a:rPr lang="de-DE" dirty="0"/>
              <a:t>Zum Beispiel auf der Love Parade 1998 in Berlin: Marc </a:t>
            </a:r>
            <a:r>
              <a:rPr lang="de-DE" dirty="0" err="1"/>
              <a:t>Spoon</a:t>
            </a:r>
            <a:r>
              <a:rPr lang="de-DE" dirty="0"/>
              <a:t> und Paul van </a:t>
            </a:r>
            <a:r>
              <a:rPr lang="de-DE" dirty="0" err="1"/>
              <a:t>Dyk</a:t>
            </a:r>
            <a:endParaRPr lang="de-DE" dirty="0"/>
          </a:p>
          <a:p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Spannung aufbauen (INTRO-Effekt ohne Rhythmus)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Technogroove (entweder „subito“ oder mittels </a:t>
            </a:r>
            <a:r>
              <a:rPr lang="de-DE" dirty="0" err="1"/>
              <a:t>Offbeat</a:t>
            </a:r>
            <a:r>
              <a:rPr lang="de-DE" dirty="0"/>
              <a:t>-Feeling)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Steigerung, </a:t>
            </a:r>
            <a:r>
              <a:rPr lang="de-DE" dirty="0" err="1"/>
              <a:t>Snare</a:t>
            </a:r>
            <a:r>
              <a:rPr lang="de-DE" dirty="0"/>
              <a:t>-Roll oder dgl.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Break – Ruhephase wie INTRO…</a:t>
            </a:r>
          </a:p>
          <a:p>
            <a:pPr marL="176213" indent="-176213"/>
            <a:endParaRPr lang="de-DE" dirty="0"/>
          </a:p>
          <a:p>
            <a:pPr marL="176213" indent="-176213"/>
            <a:r>
              <a:rPr lang="de-DE" dirty="0"/>
              <a:t>Die Grooves sind im Studio vorbereitet und werden von Platte eingespielt. </a:t>
            </a:r>
          </a:p>
          <a:p>
            <a:pPr marL="176213" indent="-176213"/>
            <a:r>
              <a:rPr lang="de-DE" dirty="0"/>
              <a:t>„Kunst“ = das Überblenden ohne Bruch,</a:t>
            </a:r>
          </a:p>
          <a:p>
            <a:pPr marL="176213" indent="-176213"/>
            <a:r>
              <a:rPr lang="de-DE" dirty="0"/>
              <a:t>                  das </a:t>
            </a:r>
            <a:r>
              <a:rPr lang="de-DE" dirty="0" err="1"/>
              <a:t>Scratchen</a:t>
            </a:r>
            <a:r>
              <a:rPr lang="de-DE" dirty="0"/>
              <a:t>.</a:t>
            </a:r>
          </a:p>
          <a:p>
            <a:pPr marL="176213" indent="-176213"/>
            <a:r>
              <a:rPr lang="de-DE" dirty="0"/>
              <a:t>Dauer eines Grooves bei 33U/min = 1,8 sec entspricht MM=132.</a:t>
            </a:r>
          </a:p>
          <a:p>
            <a:pPr marL="176213" indent="-176213"/>
            <a:endParaRPr lang="de-DE" dirty="0"/>
          </a:p>
          <a:p>
            <a:pPr marL="176213" indent="-176213"/>
            <a:r>
              <a:rPr lang="de-DE" dirty="0"/>
              <a:t>Elektronische Musik?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„elektronische Sounds“ im Groove im Studio vorbereitet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Technoider Groove konnotiert „Maschine“, „Technik“ und ev. „Computer“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Live-Effekte durch </a:t>
            </a:r>
            <a:r>
              <a:rPr lang="de-DE" dirty="0" err="1"/>
              <a:t>Flanger</a:t>
            </a:r>
            <a:r>
              <a:rPr lang="de-DE" dirty="0"/>
              <a:t>, Filter, Delay…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Live-Effekte durch Änderung der Plattengeschwindigkeit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5949280"/>
            <a:ext cx="51383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THESE: „</a:t>
            </a:r>
            <a:r>
              <a:rPr lang="de-DE" dirty="0" err="1"/>
              <a:t>Electro</a:t>
            </a:r>
            <a:r>
              <a:rPr lang="de-DE" dirty="0"/>
              <a:t>“ im Titel ist eher ideologisch als real!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oon-vanDyk1998-kommentiert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Bildschirmpräsentation (4:3)</PresentationFormat>
  <Paragraphs>260</Paragraphs>
  <Slides>31</Slides>
  <Notes>0</Notes>
  <HiddenSlides>0</HiddenSlides>
  <MMClips>5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15</cp:revision>
  <dcterms:created xsi:type="dcterms:W3CDTF">2020-06-25T06:52:54Z</dcterms:created>
  <dcterms:modified xsi:type="dcterms:W3CDTF">2020-08-24T13:59:45Z</dcterms:modified>
</cp:coreProperties>
</file>