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74" r:id="rId6"/>
    <p:sldId id="264" r:id="rId7"/>
    <p:sldId id="265" r:id="rId8"/>
    <p:sldId id="266" r:id="rId9"/>
    <p:sldId id="263" r:id="rId10"/>
    <p:sldId id="269" r:id="rId11"/>
    <p:sldId id="267" r:id="rId12"/>
    <p:sldId id="275" r:id="rId13"/>
    <p:sldId id="270" r:id="rId14"/>
    <p:sldId id="268" r:id="rId15"/>
    <p:sldId id="259" r:id="rId16"/>
    <p:sldId id="276" r:id="rId17"/>
    <p:sldId id="260" r:id="rId18"/>
    <p:sldId id="271" r:id="rId19"/>
    <p:sldId id="261" r:id="rId20"/>
    <p:sldId id="273" r:id="rId21"/>
    <p:sldId id="272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C611-0132-4B69-9E8A-A578D6C3DF45}" type="datetimeFigureOut">
              <a:rPr lang="de-DE" smtClean="0"/>
              <a:pPr/>
              <a:t>11.07.2020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35D7-9984-428E-AB1D-7536D342265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bVVLh_mY64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mate.com/audiowalkpreis" TargetMode="External"/><Relationship Id="rId2" Type="http://schemas.openxmlformats.org/officeDocument/2006/relationships/hyperlink" Target="https://youtu.be/W4JrtRocnjA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4JrtRocnjA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langlandschaften.ch/" TargetMode="External"/><Relationship Id="rId2" Type="http://schemas.openxmlformats.org/officeDocument/2006/relationships/hyperlink" Target="https://soundscape.world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sik-for.uni-oldenburg.de/elektronischemusik/quiz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RssLwPXkVk" TargetMode="External"/><Relationship Id="rId13" Type="http://schemas.openxmlformats.org/officeDocument/2006/relationships/hyperlink" Target="https://www.youtube.com/watch?v=IWsQgmq-fNs" TargetMode="External"/><Relationship Id="rId3" Type="http://schemas.openxmlformats.org/officeDocument/2006/relationships/hyperlink" Target="https://www.youtube.com/watch?v=Kq_7w9RHvpQ" TargetMode="External"/><Relationship Id="rId7" Type="http://schemas.openxmlformats.org/officeDocument/2006/relationships/hyperlink" Target="https://elearning.uni-oldenburg.de/sendfile.php?type=0&amp;file_id=a69c12d4290536af08ad7a03284116b4&amp;file_name=SwitchedOnBach-Chorale-Prelude.mp3" TargetMode="External"/><Relationship Id="rId12" Type="http://schemas.openxmlformats.org/officeDocument/2006/relationships/hyperlink" Target="https://www.youtube.com/watch?v=kPybH37HKWc" TargetMode="External"/><Relationship Id="rId2" Type="http://schemas.openxmlformats.org/officeDocument/2006/relationships/hyperlink" Target="http://donnamaya.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0TIJ7d7lYY" TargetMode="External"/><Relationship Id="rId11" Type="http://schemas.openxmlformats.org/officeDocument/2006/relationships/hyperlink" Target="https://www.youtube.com/watch?v=IY5Ejus6kgc" TargetMode="External"/><Relationship Id="rId5" Type="http://schemas.openxmlformats.org/officeDocument/2006/relationships/hyperlink" Target="https://www.youtube.com/watch?v=CTf0yE15zzI" TargetMode="External"/><Relationship Id="rId10" Type="http://schemas.openxmlformats.org/officeDocument/2006/relationships/hyperlink" Target="https://www.youtube.com/watch?v=kjdAMJHDFT0" TargetMode="External"/><Relationship Id="rId4" Type="http://schemas.openxmlformats.org/officeDocument/2006/relationships/hyperlink" Target="https://www.youtube.com/watch?v=GwY2gO-5Uw8" TargetMode="External"/><Relationship Id="rId9" Type="http://schemas.openxmlformats.org/officeDocument/2006/relationships/hyperlink" Target="https://www.youtube.com/watch?v=_rlUQsC8ECk" TargetMode="External"/><Relationship Id="rId14" Type="http://schemas.openxmlformats.org/officeDocument/2006/relationships/hyperlink" Target="https://www.youtube.com/watch?v=02B8MGvbpn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ma.unito.it/vep/index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bVVLh_mY6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683568" y="1052736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100 Jahre Elektronische Musik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331640" y="2348880"/>
            <a:ext cx="5688632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Zusammenfassung</a:t>
            </a:r>
          </a:p>
          <a:p>
            <a:pPr algn="ctr"/>
            <a:r>
              <a:rPr lang="de-DE" sz="2400" dirty="0"/>
              <a:t>„Elektronische Studios“?</a:t>
            </a:r>
          </a:p>
          <a:p>
            <a:pPr algn="ctr"/>
            <a:r>
              <a:rPr lang="de-DE" sz="2400" dirty="0"/>
              <a:t>Klangkunst – Raum-Elektronik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619672" y="4509120"/>
            <a:ext cx="5043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12.15 Einführung</a:t>
            </a:r>
          </a:p>
          <a:p>
            <a:r>
              <a:rPr lang="de-DE" b="1" dirty="0"/>
              <a:t>12.30 Referat: Wozu Studios im Jahr 2020?</a:t>
            </a:r>
          </a:p>
          <a:p>
            <a:r>
              <a:rPr lang="de-DE" b="1" dirty="0"/>
              <a:t>13.00 100 Jahre Elektronische Musik in 12 Minuten</a:t>
            </a:r>
          </a:p>
          <a:p>
            <a:r>
              <a:rPr lang="de-DE" b="1" dirty="0"/>
              <a:t>13. 30 Schluss</a:t>
            </a:r>
          </a:p>
        </p:txBody>
      </p:sp>
    </p:spTree>
    <p:extLst>
      <p:ext uri="{BB962C8B-B14F-4D97-AF65-F5344CB8AC3E}">
        <p14:creationId xmlns:p14="http://schemas.microsoft.com/office/powerpoint/2010/main" val="114194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n 1" title="EM2020 - Szene 3">
            <a:hlinkClick r:id="" action="ppaction://media"/>
            <a:extLst>
              <a:ext uri="{FF2B5EF4-FFF2-40B4-BE49-F238E27FC236}">
                <a16:creationId xmlns:a16="http://schemas.microsoft.com/office/drawing/2014/main" id="{AADA4911-4120-4715-88FF-CADEA9A08C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476672"/>
            <a:ext cx="433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Vergessene Themen und Aspekte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47664" y="1700808"/>
            <a:ext cx="466506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Elektronische Musik und der Parameter „Raum“</a:t>
            </a:r>
          </a:p>
          <a:p>
            <a:endParaRPr lang="de-DE" dirty="0"/>
          </a:p>
          <a:p>
            <a:r>
              <a:rPr lang="de-DE" dirty="0"/>
              <a:t>Klangkunst: 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/>
              <a:t>Klangskulptur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b="1" dirty="0">
                <a:solidFill>
                  <a:srgbClr val="FF0000"/>
                </a:solidFill>
              </a:rPr>
              <a:t>(Electronic) Soundwalk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 err="1"/>
              <a:t>Soundscape</a:t>
            </a:r>
            <a:r>
              <a:rPr lang="de-DE" dirty="0"/>
              <a:t> (Klanglandschaften)</a:t>
            </a:r>
          </a:p>
          <a:p>
            <a:pPr marL="358775" indent="-184150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47664" y="4221088"/>
            <a:ext cx="6079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Christina Kubisch „Soundwalk“. Christina Kubisch „Soundwalk“:</a:t>
            </a:r>
          </a:p>
          <a:p>
            <a:r>
              <a:rPr lang="de-DE" dirty="0">
                <a:hlinkClick r:id="rId2"/>
              </a:rPr>
              <a:t>https://youtu.be/W4JrtRocnjA</a:t>
            </a:r>
            <a:endParaRPr lang="de-DE" dirty="0"/>
          </a:p>
          <a:p>
            <a:endParaRPr lang="de-DE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19672" y="5157192"/>
            <a:ext cx="4752528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  <a:hlinkClick r:id="rId3"/>
              </a:rPr>
              <a:t>https://guidemate.com/audiowalkpreis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= die Preise für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Soundwalks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durch Berlin 2020.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10EE434F-12F5-4BAE-8C0F-D2C9DCAE0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044537"/>
              </p:ext>
            </p:extLst>
          </p:nvPr>
        </p:nvGraphicFramePr>
        <p:xfrm>
          <a:off x="1259632" y="559871"/>
          <a:ext cx="6192688" cy="518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10387080" imgH="8609400" progId="">
                  <p:embed/>
                </p:oleObj>
              </mc:Choice>
              <mc:Fallback>
                <p:oleObj r:id="rId5" imgW="10387080" imgH="8609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559871"/>
                        <a:ext cx="6192688" cy="518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Audiowalk-award2020">
            <a:hlinkClick r:id="" action="ppaction://media"/>
            <a:extLst>
              <a:ext uri="{FF2B5EF4-FFF2-40B4-BE49-F238E27FC236}">
                <a16:creationId xmlns:a16="http://schemas.microsoft.com/office/drawing/2014/main" id="{ECD25FD7-7332-48E3-B2F6-73A4359D39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16884" y="5552715"/>
            <a:ext cx="406400" cy="406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B57442C-CD73-46B1-9991-EB161B3B8720}"/>
              </a:ext>
            </a:extLst>
          </p:cNvPr>
          <p:cNvSpPr txBox="1"/>
          <p:nvPr/>
        </p:nvSpPr>
        <p:spPr>
          <a:xfrm>
            <a:off x="5868144" y="559871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1. Preis 2020</a:t>
            </a:r>
          </a:p>
        </p:txBody>
      </p:sp>
    </p:spTree>
    <p:extLst>
      <p:ext uri="{BB962C8B-B14F-4D97-AF65-F5344CB8AC3E}">
        <p14:creationId xmlns:p14="http://schemas.microsoft.com/office/powerpoint/2010/main" val="23196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n 1" title="EM2020 - Szene 9">
            <a:hlinkClick r:id="" action="ppaction://media"/>
            <a:extLst>
              <a:ext uri="{FF2B5EF4-FFF2-40B4-BE49-F238E27FC236}">
                <a16:creationId xmlns:a16="http://schemas.microsoft.com/office/drawing/2014/main" id="{E204A45B-069D-4A45-8DB1-06196AEF97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7350" y="1244600"/>
            <a:ext cx="58293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476672"/>
            <a:ext cx="433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Vergessene Themen und Aspekte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47664" y="1700808"/>
            <a:ext cx="466506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Elektronische Musik und der Parameter „Raum“</a:t>
            </a:r>
          </a:p>
          <a:p>
            <a:endParaRPr lang="de-DE" dirty="0"/>
          </a:p>
          <a:p>
            <a:r>
              <a:rPr lang="de-DE" dirty="0"/>
              <a:t>Klangkunst: 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/>
              <a:t>Klangskulptur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/>
              <a:t>(Electronic) Soundwalk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b="1" dirty="0" err="1">
                <a:solidFill>
                  <a:srgbClr val="FF0000"/>
                </a:solidFill>
              </a:rPr>
              <a:t>Soundscape</a:t>
            </a:r>
            <a:r>
              <a:rPr lang="de-DE" b="1" dirty="0">
                <a:solidFill>
                  <a:srgbClr val="FF0000"/>
                </a:solidFill>
              </a:rPr>
              <a:t> (Klanglandschaften)</a:t>
            </a:r>
          </a:p>
          <a:p>
            <a:pPr marL="358775" indent="-184150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619672" y="4149080"/>
            <a:ext cx="289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https://soundscape.world/</a:t>
            </a:r>
            <a:endParaRPr lang="de-DE" dirty="0"/>
          </a:p>
          <a:p>
            <a:r>
              <a:rPr lang="de-DE" dirty="0">
                <a:hlinkClick r:id="rId3"/>
              </a:rPr>
              <a:t>http://klanglandschaften.ch/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860032" y="4149080"/>
            <a:ext cx="380200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58775" indent="-358775">
              <a:buFont typeface="Wingdings" pitchFamily="2" charset="2"/>
              <a:buChar char="v"/>
            </a:pPr>
            <a:r>
              <a:rPr lang="de-DE" dirty="0"/>
              <a:t>Sound-</a:t>
            </a:r>
            <a:r>
              <a:rPr lang="de-DE" dirty="0" err="1"/>
              <a:t>Karteographie</a:t>
            </a:r>
            <a:endParaRPr lang="de-DE" dirty="0"/>
          </a:p>
          <a:p>
            <a:pPr marL="358775" indent="-358775">
              <a:buFont typeface="Wingdings" pitchFamily="2" charset="2"/>
              <a:buChar char="v"/>
            </a:pPr>
            <a:r>
              <a:rPr lang="de-DE" dirty="0"/>
              <a:t>Doku aussterbender Sounds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de-DE" dirty="0"/>
              <a:t>Akustikökologie (Lärm!)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de-DE" dirty="0"/>
              <a:t>urbanes Sounddesign</a:t>
            </a:r>
          </a:p>
          <a:p>
            <a:pPr marL="358775" indent="-358775">
              <a:buFont typeface="Wingdings" pitchFamily="2" charset="2"/>
              <a:buChar char="v"/>
            </a:pPr>
            <a:r>
              <a:rPr lang="de-DE" dirty="0"/>
              <a:t>Auditive Wahrnehmungserziehung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139952" y="3429000"/>
            <a:ext cx="1296144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03648" y="1124744"/>
            <a:ext cx="46892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Thema </a:t>
            </a:r>
          </a:p>
          <a:p>
            <a:r>
              <a:rPr lang="de-DE" sz="2400" dirty="0"/>
              <a:t>„Wozu Elektronische Studios 2020?“</a:t>
            </a:r>
          </a:p>
          <a:p>
            <a:endParaRPr lang="de-DE" sz="2400" dirty="0"/>
          </a:p>
          <a:p>
            <a:r>
              <a:rPr lang="de-DE" sz="2400" dirty="0"/>
              <a:t>Referat (Präsentation im </a:t>
            </a:r>
            <a:r>
              <a:rPr lang="de-DE" sz="2400" dirty="0" err="1"/>
              <a:t>StudIP</a:t>
            </a:r>
            <a:r>
              <a:rPr lang="de-DE" sz="2400" dirty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940D9D6-DDDA-4688-BA72-AB4720D11A54}"/>
              </a:ext>
            </a:extLst>
          </p:cNvPr>
          <p:cNvSpPr txBox="1"/>
          <p:nvPr/>
        </p:nvSpPr>
        <p:spPr>
          <a:xfrm>
            <a:off x="3419872" y="3068960"/>
            <a:ext cx="1728192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EL STUDIO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D3E400-2E2B-4405-B884-DD45771AE183}"/>
              </a:ext>
            </a:extLst>
          </p:cNvPr>
          <p:cNvSpPr txBox="1"/>
          <p:nvPr/>
        </p:nvSpPr>
        <p:spPr>
          <a:xfrm>
            <a:off x="1310082" y="1246942"/>
            <a:ext cx="249138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/>
              <a:t>Neu-Produktionen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8A1178-D83E-4E9F-8298-611B1D025D24}"/>
              </a:ext>
            </a:extLst>
          </p:cNvPr>
          <p:cNvSpPr txBox="1"/>
          <p:nvPr/>
        </p:nvSpPr>
        <p:spPr>
          <a:xfrm>
            <a:off x="6219519" y="2884293"/>
            <a:ext cx="2230804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/>
              <a:t>Kommunikation </a:t>
            </a:r>
          </a:p>
          <a:p>
            <a:r>
              <a:rPr lang="de-DE" sz="2400" dirty="0"/>
              <a:t>(Tagungen etc.)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6A55877-453D-4433-9C3F-7ECFA5B4AEE3}"/>
              </a:ext>
            </a:extLst>
          </p:cNvPr>
          <p:cNvSpPr txBox="1"/>
          <p:nvPr/>
        </p:nvSpPr>
        <p:spPr>
          <a:xfrm>
            <a:off x="572668" y="2514961"/>
            <a:ext cx="1474827" cy="156966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/>
              <a:t>Staat</a:t>
            </a:r>
          </a:p>
          <a:p>
            <a:pPr algn="r"/>
            <a:r>
              <a:rPr lang="de-DE" sz="2400" dirty="0"/>
              <a:t>Stiftung</a:t>
            </a:r>
          </a:p>
          <a:p>
            <a:pPr algn="r"/>
            <a:r>
              <a:rPr lang="de-DE" sz="2400" dirty="0"/>
              <a:t>Sponsor</a:t>
            </a:r>
          </a:p>
          <a:p>
            <a:pPr algn="r"/>
            <a:r>
              <a:rPr lang="de-DE" sz="2400" dirty="0"/>
              <a:t>Institution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AFD67E-95FC-495A-9FC7-1CA0E1D1F9AE}"/>
              </a:ext>
            </a:extLst>
          </p:cNvPr>
          <p:cNvSpPr txBox="1"/>
          <p:nvPr/>
        </p:nvSpPr>
        <p:spPr>
          <a:xfrm>
            <a:off x="5342532" y="1246942"/>
            <a:ext cx="2808141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/>
              <a:t>Wiederaufführungen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1FF2286-DDEE-44A7-9696-6219CCFF16C6}"/>
              </a:ext>
            </a:extLst>
          </p:cNvPr>
          <p:cNvSpPr txBox="1"/>
          <p:nvPr/>
        </p:nvSpPr>
        <p:spPr>
          <a:xfrm>
            <a:off x="1199987" y="4832617"/>
            <a:ext cx="1695016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/>
              <a:t>Forschung</a:t>
            </a:r>
          </a:p>
          <a:p>
            <a:r>
              <a:rPr lang="de-DE" sz="2400" dirty="0"/>
              <a:t>Entwicklung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30AB9C-5844-4FCD-BA05-FA4EEA29A3F7}"/>
              </a:ext>
            </a:extLst>
          </p:cNvPr>
          <p:cNvSpPr txBox="1"/>
          <p:nvPr/>
        </p:nvSpPr>
        <p:spPr>
          <a:xfrm>
            <a:off x="3570388" y="5230570"/>
            <a:ext cx="1577676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/>
              <a:t>Ausbildung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402958B-5488-402D-92BE-F78B2F24CA30}"/>
              </a:ext>
            </a:extLst>
          </p:cNvPr>
          <p:cNvSpPr txBox="1"/>
          <p:nvPr/>
        </p:nvSpPr>
        <p:spPr>
          <a:xfrm>
            <a:off x="5984214" y="4943568"/>
            <a:ext cx="1524776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/>
              <a:t>Stipendien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644EE043-5782-4068-8ADD-2EF260BC608D}"/>
              </a:ext>
            </a:extLst>
          </p:cNvPr>
          <p:cNvSpPr/>
          <p:nvPr/>
        </p:nvSpPr>
        <p:spPr>
          <a:xfrm>
            <a:off x="2267744" y="3140968"/>
            <a:ext cx="936104" cy="38965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E612265-6348-4280-A777-A0BD63DB5ED5}"/>
              </a:ext>
            </a:extLst>
          </p:cNvPr>
          <p:cNvCxnSpPr>
            <a:stCxn id="2" idx="0"/>
            <a:endCxn id="3" idx="2"/>
          </p:cNvCxnSpPr>
          <p:nvPr/>
        </p:nvCxnSpPr>
        <p:spPr>
          <a:xfrm flipH="1" flipV="1">
            <a:off x="2555776" y="1708607"/>
            <a:ext cx="1728192" cy="1360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78D91D1-3BE3-4A6B-A7C4-7F4FCF85F683}"/>
              </a:ext>
            </a:extLst>
          </p:cNvPr>
          <p:cNvCxnSpPr>
            <a:stCxn id="2" idx="0"/>
            <a:endCxn id="6" idx="2"/>
          </p:cNvCxnSpPr>
          <p:nvPr/>
        </p:nvCxnSpPr>
        <p:spPr>
          <a:xfrm flipV="1">
            <a:off x="4283968" y="1708607"/>
            <a:ext cx="2462635" cy="1360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3B59C36-DC86-4FAA-8362-BB990760036D}"/>
              </a:ext>
            </a:extLst>
          </p:cNvPr>
          <p:cNvCxnSpPr>
            <a:stCxn id="2" idx="3"/>
            <a:endCxn id="4" idx="1"/>
          </p:cNvCxnSpPr>
          <p:nvPr/>
        </p:nvCxnSpPr>
        <p:spPr>
          <a:xfrm flipV="1">
            <a:off x="5148064" y="3299792"/>
            <a:ext cx="107145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D10B1B8-F68F-438F-A979-92178F32F1D6}"/>
              </a:ext>
            </a:extLst>
          </p:cNvPr>
          <p:cNvCxnSpPr>
            <a:stCxn id="2" idx="2"/>
            <a:endCxn id="9" idx="0"/>
          </p:cNvCxnSpPr>
          <p:nvPr/>
        </p:nvCxnSpPr>
        <p:spPr>
          <a:xfrm>
            <a:off x="4283968" y="3530625"/>
            <a:ext cx="2462634" cy="14129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037B373-82B2-43B2-804B-003664DC2100}"/>
              </a:ext>
            </a:extLst>
          </p:cNvPr>
          <p:cNvCxnSpPr>
            <a:stCxn id="2" idx="2"/>
            <a:endCxn id="8" idx="0"/>
          </p:cNvCxnSpPr>
          <p:nvPr/>
        </p:nvCxnSpPr>
        <p:spPr>
          <a:xfrm>
            <a:off x="4283968" y="3530625"/>
            <a:ext cx="75258" cy="1699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983A1B0-A3F5-4EA6-9A40-7F947E14FBDC}"/>
              </a:ext>
            </a:extLst>
          </p:cNvPr>
          <p:cNvCxnSpPr>
            <a:stCxn id="2" idx="2"/>
            <a:endCxn id="7" idx="0"/>
          </p:cNvCxnSpPr>
          <p:nvPr/>
        </p:nvCxnSpPr>
        <p:spPr>
          <a:xfrm flipH="1">
            <a:off x="2047495" y="3530625"/>
            <a:ext cx="2236473" cy="13019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89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692696"/>
            <a:ext cx="672325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100 Jahre Elektronische Musik in 12 Minuten</a:t>
            </a:r>
          </a:p>
          <a:p>
            <a:r>
              <a:rPr lang="de-DE" sz="2800" b="1" dirty="0"/>
              <a:t>Ein Quiz</a:t>
            </a:r>
          </a:p>
          <a:p>
            <a:endParaRPr lang="de-DE" dirty="0"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de-DE" dirty="0">
                <a:hlinkClick r:id="rId2"/>
              </a:rPr>
              <a:t>https://www.musik-for.uni-oldenburg.de/elektronischemusik/quiz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und Arbeits-Aufgabenblatt 12!</a:t>
            </a:r>
          </a:p>
          <a:p>
            <a:endParaRPr lang="de-DE" sz="1400" b="1" dirty="0"/>
          </a:p>
        </p:txBody>
      </p:sp>
      <p:sp>
        <p:nvSpPr>
          <p:cNvPr id="3" name="Pfeil nach unten 2"/>
          <p:cNvSpPr/>
          <p:nvPr/>
        </p:nvSpPr>
        <p:spPr>
          <a:xfrm>
            <a:off x="1835696" y="2852936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971600" y="3501008"/>
            <a:ext cx="29763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30 Minuten in Zweiergruppen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755576" y="692697"/>
          <a:ext cx="7776864" cy="5328595"/>
        </p:xfrm>
        <a:graphic>
          <a:graphicData uri="http://schemas.openxmlformats.org/drawingml/2006/table">
            <a:tbl>
              <a:tblPr/>
              <a:tblGrid>
                <a:gridCol w="911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extra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1920-2020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Donna Maya:</a:t>
                      </a:r>
                      <a:r>
                        <a:rPr lang="de-DE" sz="1200">
                          <a:latin typeface="Calibri"/>
                          <a:ea typeface="Times New Roman"/>
                          <a:cs typeface="Times New Roman"/>
                        </a:rPr>
                        <a:t> „Michigan Central Station“ auf dem Album „Lost Spaces Detroit“, erscheint am 11.9.2020.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1922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Arseny Avramow: „Sinfonie der Fabriksirenen“ Baku 1922</a:t>
                      </a:r>
                      <a:endParaRPr lang="de-DE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1939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John Cage: „Imaginary Landscape“ für Tongeneratoren und Schallplatten</a:t>
                      </a:r>
                      <a:endParaRPr lang="de-DE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1948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5"/>
                        </a:rPr>
                        <a:t>Pierre Schaeffer: „Étude aux chemins de fer“</a:t>
                      </a:r>
                      <a:r>
                        <a:rPr lang="de-DE" sz="1200">
                          <a:latin typeface="Calibri"/>
                          <a:ea typeface="Times New Roman"/>
                          <a:cs typeface="Times New Roman"/>
                        </a:rPr>
                        <a:t> (Nr. 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1956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6"/>
                        </a:rPr>
                        <a:t>Karlheinz  Stockhausen: „Gesang der Jünglinge“</a:t>
                      </a:r>
                      <a:endParaRPr lang="de-DE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1969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latin typeface="Calibri"/>
                          <a:ea typeface="Times New Roman"/>
                          <a:cs typeface="Times New Roman"/>
                        </a:rPr>
                        <a:t>Walter Carlos: „Switched On Bach - Choralprelude Wachet Auf“ (</a:t>
                      </a: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7"/>
                        </a:rPr>
                        <a:t>Fassung von der LP 1969 nur im StudIP</a:t>
                      </a:r>
                      <a:r>
                        <a:rPr lang="de-DE" sz="120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1974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8"/>
                        </a:rPr>
                        <a:t>Tangerine Dream: „Phaedra“</a:t>
                      </a:r>
                      <a:endParaRPr lang="de-DE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1986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9"/>
                        </a:rPr>
                        <a:t>Afrika Bambaataa: „Planet Rock“</a:t>
                      </a:r>
                      <a:endParaRPr lang="de-DE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1994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10"/>
                        </a:rPr>
                        <a:t>Marusha: „Raveland“</a:t>
                      </a:r>
                      <a:endParaRPr lang="de-DE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1997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11"/>
                        </a:rPr>
                        <a:t>Westbam: „Sonic Empire“</a:t>
                      </a:r>
                      <a:endParaRPr lang="de-DE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12"/>
                        </a:rPr>
                        <a:t>Jean Michel Jarre: „Oxygène IV“ live in Paris</a:t>
                      </a:r>
                      <a:endParaRPr lang="de-DE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13"/>
                        </a:rPr>
                        <a:t>Kraftwerk: „Radioactivity“ live in Tokio</a:t>
                      </a:r>
                      <a:endParaRPr lang="de-DE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Calibri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u="sng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14"/>
                        </a:rPr>
                        <a:t>JD </a:t>
                      </a:r>
                      <a:r>
                        <a:rPr lang="de-DE" sz="1200" u="sng" dirty="0" err="1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14"/>
                        </a:rPr>
                        <a:t>Zazie</a:t>
                      </a:r>
                      <a:r>
                        <a:rPr lang="de-DE" sz="1200" u="sng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14"/>
                        </a:rPr>
                        <a:t>: „Sonic Protest“ (Heroine Festival Berlin)</a:t>
                      </a:r>
                      <a:endParaRPr lang="de-DE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764704"/>
            <a:ext cx="17704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der Dozent Stroh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87824" y="476672"/>
            <a:ext cx="16099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die Materialien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19672" y="1628800"/>
            <a:ext cx="28511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Arbeitstechniken/Methoden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2348880"/>
            <a:ext cx="299255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spezifische Internet-Probleme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23928" y="2780928"/>
            <a:ext cx="21269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Inhaltliche Probleme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7584" y="3356992"/>
            <a:ext cx="33115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Seminar hat Erwartungen erfüllt?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20072" y="908720"/>
            <a:ext cx="18485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die Kommilitonen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76056" y="2132856"/>
            <a:ext cx="27840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Kommunikation im Seminar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87824" y="4149080"/>
            <a:ext cx="24146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habe ich etwas gelernt?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1560" y="4941168"/>
            <a:ext cx="41369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eine besonders einprägsame Erinnerung…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28184" y="3573016"/>
            <a:ext cx="24622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Probleme mit Aufgaben,</a:t>
            </a:r>
          </a:p>
          <a:p>
            <a:r>
              <a:rPr lang="de-DE" dirty="0"/>
              <a:t>Hausaufgaben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56176" y="5301208"/>
            <a:ext cx="26642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…und was ich sonst noch sagen wollte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19672" y="5877272"/>
            <a:ext cx="361349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Seminar hat Interesse geweckt an: …</a:t>
            </a:r>
          </a:p>
        </p:txBody>
      </p:sp>
      <p:sp>
        <p:nvSpPr>
          <p:cNvPr id="15" name="Rechteck 14"/>
          <p:cNvSpPr/>
          <p:nvPr/>
        </p:nvSpPr>
        <p:spPr>
          <a:xfrm rot="20723354">
            <a:off x="2095595" y="1815172"/>
            <a:ext cx="409278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Evaluation</a:t>
            </a:r>
          </a:p>
          <a:p>
            <a:pPr algn="ctr"/>
            <a:r>
              <a:rPr lang="de-DE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Reflexion</a:t>
            </a:r>
          </a:p>
          <a:p>
            <a:pPr algn="ctr"/>
            <a:r>
              <a:rPr lang="de-DE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Rückmeldung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476672"/>
            <a:ext cx="433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Vergessene Themen und Aspekte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47664" y="1700808"/>
            <a:ext cx="466506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Elektronische Musik und der Parameter „Raum“</a:t>
            </a:r>
          </a:p>
          <a:p>
            <a:endParaRPr lang="de-DE" dirty="0"/>
          </a:p>
          <a:p>
            <a:r>
              <a:rPr lang="de-DE" dirty="0"/>
              <a:t>Klangkunst: 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/>
              <a:t>Klangskulptur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/>
              <a:t>(Electronic) Soundwalk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 err="1"/>
              <a:t>Soundscape</a:t>
            </a:r>
            <a:endParaRPr lang="de-DE" dirty="0"/>
          </a:p>
          <a:p>
            <a:pPr marL="358775" indent="-184150"/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764704"/>
            <a:ext cx="17704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der Dozent Stroh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87824" y="476672"/>
            <a:ext cx="16099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die Materialien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619672" y="1628800"/>
            <a:ext cx="28511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Arbeitstechniken/Methoden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5536" y="2348880"/>
            <a:ext cx="299255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spezifische Internet-Probleme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23928" y="2780928"/>
            <a:ext cx="21269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Inhaltliche Probleme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27584" y="3356992"/>
            <a:ext cx="33115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Seminar hat Erwartungen erfüllt?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20072" y="908720"/>
            <a:ext cx="18485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die Kommilitonen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76056" y="2132856"/>
            <a:ext cx="27840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Kommunikation im Seminar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87824" y="4149080"/>
            <a:ext cx="24146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habe ich etwas gelernt?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11560" y="4941168"/>
            <a:ext cx="41369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eine besonders einprägsame Erinnerung…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28184" y="3573016"/>
            <a:ext cx="24622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Probleme mit Aufgaben,</a:t>
            </a:r>
          </a:p>
          <a:p>
            <a:r>
              <a:rPr lang="de-DE" dirty="0"/>
              <a:t>Hausaufgaben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56176" y="5301208"/>
            <a:ext cx="26642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…und was ich sonst noch sagen wollte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19672" y="5877272"/>
            <a:ext cx="361349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Seminar hat Interesse geweckt an: 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27984" y="299695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476672"/>
            <a:ext cx="433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Vergessene Themen und Aspekte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47664" y="1700808"/>
            <a:ext cx="475611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Elektronische Musik und der Parameter „Raum</a:t>
            </a:r>
            <a:r>
              <a:rPr lang="de-DE" dirty="0"/>
              <a:t>“</a:t>
            </a:r>
          </a:p>
          <a:p>
            <a:endParaRPr lang="de-DE" dirty="0"/>
          </a:p>
          <a:p>
            <a:r>
              <a:rPr lang="de-DE" dirty="0"/>
              <a:t>Klangkunst: 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/>
              <a:t>Klangskulptur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/>
              <a:t>(Electronic) Soundwalk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 err="1"/>
              <a:t>Soundscape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47664" y="4149080"/>
            <a:ext cx="630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Karlheinz Stockhausen: „Gesang der Jünglinge“ für 5 Lautsprecher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19672" y="479715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Edgar </a:t>
            </a:r>
            <a:r>
              <a:rPr lang="de-DE" dirty="0" err="1"/>
              <a:t>Varèse</a:t>
            </a:r>
            <a:r>
              <a:rPr lang="de-DE" dirty="0"/>
              <a:t>: „</a:t>
            </a:r>
            <a:r>
              <a:rPr lang="de-DE" dirty="0" err="1"/>
              <a:t>Poème</a:t>
            </a:r>
            <a:r>
              <a:rPr lang="de-DE" dirty="0"/>
              <a:t> </a:t>
            </a:r>
            <a:r>
              <a:rPr lang="de-DE" dirty="0" err="1"/>
              <a:t>électronique</a:t>
            </a:r>
            <a:r>
              <a:rPr lang="de-DE" dirty="0"/>
              <a:t>“ für den Philips-Pavillon auf der Weltausstellung in Brüssel 1958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547664" y="6021288"/>
            <a:ext cx="630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Partitur von „Gesang der Jünglinge“ mit 5 Lautsprecher(stimmen)</a:t>
            </a:r>
          </a:p>
        </p:txBody>
      </p:sp>
      <p:pic>
        <p:nvPicPr>
          <p:cNvPr id="7" name="Grafik 6" descr="stockh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1220" y="1290828"/>
            <a:ext cx="4861560" cy="4276344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1547664" y="1844824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1619672" y="2492896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1619672" y="3212976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1619672" y="3861048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1619672" y="4581128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A52CC6A-37E0-40CA-956F-94E13066C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0808"/>
            <a:ext cx="6096000" cy="4191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96DB19F-8D41-410A-98F1-DBAD895F5B65}"/>
              </a:ext>
            </a:extLst>
          </p:cNvPr>
          <p:cNvSpPr txBox="1"/>
          <p:nvPr/>
        </p:nvSpPr>
        <p:spPr>
          <a:xfrm>
            <a:off x="1691680" y="548680"/>
            <a:ext cx="482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Komposition: Edgar </a:t>
            </a:r>
            <a:r>
              <a:rPr lang="de-DE" dirty="0" err="1"/>
              <a:t>Varèse</a:t>
            </a:r>
            <a:r>
              <a:rPr lang="de-DE" dirty="0"/>
              <a:t> „</a:t>
            </a:r>
            <a:r>
              <a:rPr lang="de-DE" dirty="0" err="1"/>
              <a:t>Poème</a:t>
            </a:r>
            <a:r>
              <a:rPr lang="de-DE" dirty="0"/>
              <a:t> </a:t>
            </a:r>
            <a:r>
              <a:rPr lang="de-DE" dirty="0" err="1"/>
              <a:t>électronique</a:t>
            </a:r>
            <a:r>
              <a:rPr lang="de-DE" dirty="0"/>
              <a:t>“</a:t>
            </a:r>
          </a:p>
          <a:p>
            <a:r>
              <a:rPr lang="de-DE" dirty="0"/>
              <a:t>Architektur: Le </a:t>
            </a:r>
            <a:r>
              <a:rPr lang="de-DE" dirty="0" err="1"/>
              <a:t>Corbusier</a:t>
            </a:r>
            <a:r>
              <a:rPr lang="de-DE" dirty="0"/>
              <a:t> (Assistenz </a:t>
            </a:r>
            <a:r>
              <a:rPr lang="de-DE" dirty="0" err="1"/>
              <a:t>Ianis</a:t>
            </a:r>
            <a:r>
              <a:rPr lang="de-DE" dirty="0"/>
              <a:t> </a:t>
            </a:r>
            <a:r>
              <a:rPr lang="de-DE" dirty="0" err="1"/>
              <a:t>Xenakis</a:t>
            </a:r>
            <a:r>
              <a:rPr lang="de-DE" dirty="0"/>
              <a:t>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CBAE86-8CA6-4C1B-956C-A7F09423C6AA}"/>
              </a:ext>
            </a:extLst>
          </p:cNvPr>
          <p:cNvSpPr txBox="1"/>
          <p:nvPr/>
        </p:nvSpPr>
        <p:spPr>
          <a:xfrm>
            <a:off x="1835696" y="6093296"/>
            <a:ext cx="492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Weltausstellung Brüssel 1958 – der Philips-Pavillon</a:t>
            </a:r>
          </a:p>
        </p:txBody>
      </p:sp>
    </p:spTree>
    <p:extLst>
      <p:ext uri="{BB962C8B-B14F-4D97-AF65-F5344CB8AC3E}">
        <p14:creationId xmlns:p14="http://schemas.microsoft.com/office/powerpoint/2010/main" val="251895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xpo58-imInn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865617"/>
            <a:ext cx="3351680" cy="370448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35696" y="6093296"/>
            <a:ext cx="492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Weltausstellung Brüssel 1958 – der Philips-Pavillon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91680" y="548680"/>
            <a:ext cx="482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Komposition: Edgar </a:t>
            </a:r>
            <a:r>
              <a:rPr lang="de-DE" dirty="0" err="1"/>
              <a:t>Varèse</a:t>
            </a:r>
            <a:r>
              <a:rPr lang="de-DE" dirty="0"/>
              <a:t> „</a:t>
            </a:r>
            <a:r>
              <a:rPr lang="de-DE" dirty="0" err="1"/>
              <a:t>Poème</a:t>
            </a:r>
            <a:r>
              <a:rPr lang="de-DE" dirty="0"/>
              <a:t> </a:t>
            </a:r>
            <a:r>
              <a:rPr lang="de-DE" dirty="0" err="1"/>
              <a:t>électronique</a:t>
            </a:r>
            <a:r>
              <a:rPr lang="de-DE" dirty="0"/>
              <a:t>“</a:t>
            </a:r>
          </a:p>
          <a:p>
            <a:r>
              <a:rPr lang="de-DE" dirty="0"/>
              <a:t>Architektur: Le </a:t>
            </a:r>
            <a:r>
              <a:rPr lang="de-DE" dirty="0" err="1"/>
              <a:t>Corbusier</a:t>
            </a:r>
            <a:r>
              <a:rPr lang="de-DE" dirty="0"/>
              <a:t> (Assistenz </a:t>
            </a:r>
            <a:r>
              <a:rPr lang="de-DE" dirty="0" err="1"/>
              <a:t>Ianis</a:t>
            </a:r>
            <a:r>
              <a:rPr lang="de-DE" dirty="0"/>
              <a:t> </a:t>
            </a:r>
            <a:r>
              <a:rPr lang="de-DE" dirty="0" err="1"/>
              <a:t>Xenakis</a:t>
            </a:r>
            <a:r>
              <a:rPr lang="de-DE" dirty="0"/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422B69-5A2C-4970-8BC4-2B5E25C33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6863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35696" y="6093296"/>
            <a:ext cx="492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Weltausstellung Brüssel 1958 – der Philips-Pavillon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7F35778-7D3A-4441-B02E-ACA026F0D2C6}"/>
              </a:ext>
            </a:extLst>
          </p:cNvPr>
          <p:cNvSpPr txBox="1"/>
          <p:nvPr/>
        </p:nvSpPr>
        <p:spPr>
          <a:xfrm>
            <a:off x="2267744" y="5448115"/>
            <a:ext cx="4214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http://www.cirma.unito.it/vep/index.html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9668CF1-CF24-409B-9826-3D32A05A3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828157"/>
              </p:ext>
            </p:extLst>
          </p:nvPr>
        </p:nvGraphicFramePr>
        <p:xfrm>
          <a:off x="184150" y="515941"/>
          <a:ext cx="87757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17498160" imgH="9472680" progId="">
                  <p:embed/>
                </p:oleObj>
              </mc:Choice>
              <mc:Fallback>
                <p:oleObj r:id="rId4" imgW="17498160" imgH="9472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515941"/>
                        <a:ext cx="8775700" cy="479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Osaka1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759112" cy="3137628"/>
          </a:xfrm>
          <a:prstGeom prst="rect">
            <a:avLst/>
          </a:prstGeom>
        </p:spPr>
      </p:pic>
      <p:pic>
        <p:nvPicPr>
          <p:cNvPr id="3" name="Grafik 2" descr="Osaka-Innen.jpg"/>
          <p:cNvPicPr>
            <a:picLocks noChangeAspect="1"/>
          </p:cNvPicPr>
          <p:nvPr/>
        </p:nvPicPr>
        <p:blipFill>
          <a:blip r:embed="rId3" cstate="print"/>
          <a:srcRect t="26866"/>
          <a:stretch>
            <a:fillRect/>
          </a:stretch>
        </p:blipFill>
        <p:spPr>
          <a:xfrm>
            <a:off x="5004048" y="2420888"/>
            <a:ext cx="3547453" cy="35283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35696" y="6093296"/>
            <a:ext cx="494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Weltausstellung Osaka 1970 – Deutscher Pavillon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63688" y="6926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Karlheinz Stockhausens „Kugelauditorium“ mit mehreren Kompositionen Elektronischer Musik, u.a. „Hymnen“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476672"/>
            <a:ext cx="433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Vergessene Themen und Aspekte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47664" y="1700808"/>
            <a:ext cx="466506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Elektronische Musik und der Parameter „Raum“</a:t>
            </a:r>
          </a:p>
          <a:p>
            <a:endParaRPr lang="de-DE" dirty="0"/>
          </a:p>
          <a:p>
            <a:r>
              <a:rPr lang="de-DE" dirty="0"/>
              <a:t>Klangkunst: 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b="1" dirty="0">
                <a:solidFill>
                  <a:srgbClr val="FF0000"/>
                </a:solidFill>
              </a:rPr>
              <a:t>Klangskulptur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/>
              <a:t>(Electronic) Soundwalk</a:t>
            </a:r>
          </a:p>
          <a:p>
            <a:pPr marL="358775" indent="-184150">
              <a:buFont typeface="Arial" pitchFamily="34" charset="0"/>
              <a:buChar char="•"/>
            </a:pPr>
            <a:r>
              <a:rPr lang="de-DE" dirty="0" err="1"/>
              <a:t>Soundscape</a:t>
            </a:r>
            <a:r>
              <a:rPr lang="de-DE" dirty="0"/>
              <a:t> (Klanglandschaften)</a:t>
            </a:r>
          </a:p>
          <a:p>
            <a:pPr marL="358775" indent="-184150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47664" y="4077072"/>
            <a:ext cx="4834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Benoit </a:t>
            </a:r>
            <a:r>
              <a:rPr lang="de-DE" dirty="0" err="1"/>
              <a:t>Maubrey</a:t>
            </a:r>
            <a:r>
              <a:rPr lang="de-DE" dirty="0"/>
              <a:t> „Electronic </a:t>
            </a:r>
            <a:r>
              <a:rPr lang="de-DE" dirty="0" err="1"/>
              <a:t>Sculpture</a:t>
            </a:r>
            <a:r>
              <a:rPr lang="de-DE" dirty="0"/>
              <a:t>“</a:t>
            </a:r>
          </a:p>
          <a:p>
            <a:r>
              <a:rPr lang="en-US" dirty="0"/>
              <a:t>Obelisk: Speakers Corner, Potsdam 30.5.-5.6.2019</a:t>
            </a:r>
          </a:p>
          <a:p>
            <a:r>
              <a:rPr lang="de-DE" dirty="0">
                <a:hlinkClick r:id="rId2"/>
              </a:rPr>
              <a:t>https://youtu.be/ybVVLh_mY64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Bildschirmpräsentation (4:3)</PresentationFormat>
  <Paragraphs>169</Paragraphs>
  <Slides>21</Slides>
  <Notes>0</Notes>
  <HiddenSlides>0</HiddenSlides>
  <MMClips>3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Martin Stroh</dc:creator>
  <cp:lastModifiedBy>Wolfgang Martin Stroh</cp:lastModifiedBy>
  <cp:revision>11</cp:revision>
  <dcterms:created xsi:type="dcterms:W3CDTF">2020-07-09T09:57:30Z</dcterms:created>
  <dcterms:modified xsi:type="dcterms:W3CDTF">2020-07-11T20:03:34Z</dcterms:modified>
</cp:coreProperties>
</file>