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1" r:id="rId6"/>
    <p:sldId id="271" r:id="rId7"/>
    <p:sldId id="285" r:id="rId8"/>
    <p:sldId id="268" r:id="rId9"/>
    <p:sldId id="265" r:id="rId10"/>
    <p:sldId id="260" r:id="rId11"/>
    <p:sldId id="272" r:id="rId12"/>
    <p:sldId id="259" r:id="rId13"/>
    <p:sldId id="262" r:id="rId14"/>
    <p:sldId id="273" r:id="rId15"/>
    <p:sldId id="274" r:id="rId16"/>
    <p:sldId id="287" r:id="rId17"/>
    <p:sldId id="275" r:id="rId18"/>
    <p:sldId id="276" r:id="rId19"/>
    <p:sldId id="263" r:id="rId20"/>
    <p:sldId id="266" r:id="rId21"/>
    <p:sldId id="277" r:id="rId22"/>
    <p:sldId id="280" r:id="rId23"/>
    <p:sldId id="279" r:id="rId24"/>
    <p:sldId id="281" r:id="rId25"/>
    <p:sldId id="278" r:id="rId26"/>
    <p:sldId id="282" r:id="rId27"/>
    <p:sldId id="283" r:id="rId28"/>
    <p:sldId id="286" r:id="rId29"/>
    <p:sldId id="284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0D8A-767F-4011-BE57-AB396CB0A6D5}" type="datetimeFigureOut">
              <a:rPr lang="de-DE" smtClean="0"/>
              <a:pPr/>
              <a:t>31.03.2021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8FAC-5720-43CD-9B85-902D54EFB7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F3crfDlfk8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KqYqhDTW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gLlGdSGRE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XXQYf1C3j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NYrWiMelV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NYrWiMelVs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8tCKOFGMk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8tCKOFGMk4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GCqmHR3n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k-for.uni-oldenburg.de/weltstimmung/quiz1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1GJUvf_i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Z1GJUvf_i0?feature=oembed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k-for.uni-oldenburg.de/weltstimmung/Material/Berechnungen.xls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weltstimmung/Material/Berechnungen-Exceltabelle-Kommentar.pdf" TargetMode="External"/><Relationship Id="rId2" Type="http://schemas.openxmlformats.org/officeDocument/2006/relationships/hyperlink" Target="https://www.musik-for.uni-oldenburg.de/weltstimmung/Material/Berechnungen.xlsx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weltstimmung/max.html" TargetMode="External"/><Relationship Id="rId2" Type="http://schemas.openxmlformats.org/officeDocument/2006/relationships/hyperlink" Target="https://www.musik-for.uni-oldenburg.de/weltstimmung/exe/Obertonplayer2021.exe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B5Bi18iW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6Nu2qhr3K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U-MZYpCC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1700808"/>
            <a:ext cx="604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Die Obertonreihe und Obertonmusik der Welt</a:t>
            </a:r>
          </a:p>
          <a:p>
            <a:r>
              <a:rPr lang="de-DE" sz="2400" dirty="0"/>
              <a:t>(1. und 2. Doppelstunde)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03648" y="2780928"/>
            <a:ext cx="66747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Vorerfahrungen mit der Obertonreihe</a:t>
            </a:r>
          </a:p>
          <a:p>
            <a:r>
              <a:rPr lang="de-DE" dirty="0"/>
              <a:t>Die Obertonreihe in den Musiken der Welt</a:t>
            </a:r>
          </a:p>
          <a:p>
            <a:r>
              <a:rPr lang="de-DE" dirty="0"/>
              <a:t>Struktur der Obertonreihe und Konsequenzen</a:t>
            </a:r>
          </a:p>
          <a:p>
            <a:r>
              <a:rPr lang="de-DE" dirty="0"/>
              <a:t>Tools: Methoden der Frequenzanalyse, </a:t>
            </a:r>
            <a:r>
              <a:rPr lang="de-DE" dirty="0" err="1"/>
              <a:t>Fourieranalyse</a:t>
            </a:r>
            <a:r>
              <a:rPr lang="de-DE" dirty="0"/>
              <a:t> und .-</a:t>
            </a:r>
            <a:r>
              <a:rPr lang="de-DE" dirty="0" err="1"/>
              <a:t>synthese</a:t>
            </a:r>
            <a:endParaRPr lang="de-DE" dirty="0"/>
          </a:p>
          <a:p>
            <a:endParaRPr lang="de-DE" dirty="0"/>
          </a:p>
          <a:p>
            <a:r>
              <a:rPr lang="de-DE" dirty="0"/>
              <a:t>Obertongesang:</a:t>
            </a:r>
          </a:p>
          <a:p>
            <a:r>
              <a:rPr lang="de-DE" dirty="0"/>
              <a:t>In Innerasien (</a:t>
            </a:r>
            <a:r>
              <a:rPr lang="de-DE" dirty="0" err="1"/>
              <a:t>Tuva</a:t>
            </a:r>
            <a:r>
              <a:rPr lang="de-DE" dirty="0"/>
              <a:t>, Mongolei u.a.)</a:t>
            </a:r>
          </a:p>
          <a:p>
            <a:r>
              <a:rPr lang="de-DE" dirty="0"/>
              <a:t>Technik des europäischen Obertongesanges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268760"/>
            <a:ext cx="4333875" cy="41338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1560" y="2708920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Rainhard </a:t>
            </a:r>
            <a:r>
              <a:rPr lang="de-DE" dirty="0" err="1"/>
              <a:t>Schimmelpfeng</a:t>
            </a:r>
            <a:r>
              <a:rPr lang="de-DE" dirty="0"/>
              <a:t> singt seine Komposition „Laudes“ zweistimmig: über einem Grundton erklingt noch ein Oberton.</a:t>
            </a:r>
          </a:p>
          <a:p>
            <a:endParaRPr lang="de-DE" dirty="0"/>
          </a:p>
          <a:p>
            <a:r>
              <a:rPr lang="de-DE" dirty="0"/>
              <a:t>Näheres zur Technik des Obertongesangs in der 2. Stunde!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72400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HB 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692696"/>
            <a:ext cx="16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Obertongesang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ms\Desktop\DVD ROM Obertonschule\jpg\laudes\zei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023100" cy="1460500"/>
          </a:xfrm>
          <a:prstGeom prst="rect">
            <a:avLst/>
          </a:prstGeom>
          <a:noFill/>
        </p:spPr>
      </p:pic>
      <p:pic>
        <p:nvPicPr>
          <p:cNvPr id="2051" name="Picture 3" descr="C:\Users\wms\Desktop\DVD ROM Obertonschule\jpg\laudes\zei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7023100" cy="1460500"/>
          </a:xfrm>
          <a:prstGeom prst="rect">
            <a:avLst/>
          </a:prstGeom>
          <a:noFill/>
        </p:spPr>
      </p:pic>
      <p:pic>
        <p:nvPicPr>
          <p:cNvPr id="2053" name="Picture 5" descr="C:\Users\wms\Desktop\DVD ROM Obertonschule\jpg\laudes\zeil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7023101" cy="146050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475656" y="6093296"/>
            <a:ext cx="487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hlinkClick r:id="rId5"/>
              </a:rPr>
              <a:t>https://www.youtube.com/watch?v=BF3crfDlfk8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692696"/>
            <a:ext cx="16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Obertongesang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1917542"/>
            <a:ext cx="5832648" cy="31212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1412776"/>
            <a:ext cx="655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„Analoge“ Klangeffekt der Elektronischen Tanzmusik („Groove-Box“)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Filter des Instruments greifen Obertonbereiche („Formanten“) eines Grundtons heraus und übersteuern ihn mittels Feedback so, dass man den Eindruck einer Live-</a:t>
            </a:r>
            <a:r>
              <a:rPr lang="de-DE" dirty="0" err="1"/>
              <a:t>Fourieranalyse</a:t>
            </a:r>
            <a:r>
              <a:rPr lang="de-DE" dirty="0"/>
              <a:t> hat.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172400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HB 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11760" y="593467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hlinkClick r:id="rId3"/>
              </a:rPr>
              <a:t>https://www.youtube.com/watch?v=rGKqYqhDTW8</a:t>
            </a:r>
            <a:r>
              <a:rPr lang="de-DE" b="1" u="sng" dirty="0"/>
              <a:t>  oder</a:t>
            </a:r>
          </a:p>
          <a:p>
            <a:r>
              <a:rPr lang="de-DE" b="1" dirty="0">
                <a:hlinkClick r:id="rId4"/>
              </a:rPr>
              <a:t>https://www.youtube.com/watch?v=XgLlGdSGREU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692696"/>
            <a:ext cx="44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Fourieranalyse</a:t>
            </a:r>
            <a:r>
              <a:rPr lang="de-DE" b="1" dirty="0">
                <a:solidFill>
                  <a:srgbClr val="FF0000"/>
                </a:solidFill>
              </a:rPr>
              <a:t> (in der Elektronischen Musik)</a:t>
            </a:r>
          </a:p>
        </p:txBody>
      </p:sp>
      <p:sp>
        <p:nvSpPr>
          <p:cNvPr id="10" name="Rechteck 9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4676948" cy="34383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1628800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Maultrommel: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Mundrachenraum greift Obertonbereiche („Formanten“) des geräuschhaften (sehr obertonreichen) Zupfgeräuschs heraus, d.h. er vollführt eine „akustische </a:t>
            </a:r>
            <a:r>
              <a:rPr lang="de-DE" dirty="0" err="1"/>
              <a:t>Fourieranalyse</a:t>
            </a:r>
            <a:r>
              <a:rPr lang="de-DE" dirty="0"/>
              <a:t>“.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172400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HB 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39752" y="6237312"/>
            <a:ext cx="500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hlinkClick r:id="rId3"/>
              </a:rPr>
              <a:t>https://www.youtube.com/watch?v=6XXQYf1C3jo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692696"/>
            <a:ext cx="46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Fourieranalyse</a:t>
            </a:r>
            <a:r>
              <a:rPr lang="de-DE" b="1" dirty="0">
                <a:solidFill>
                  <a:srgbClr val="FF0000"/>
                </a:solidFill>
              </a:rPr>
              <a:t> (in der instrumentalen Musik)</a:t>
            </a:r>
          </a:p>
        </p:txBody>
      </p:sp>
      <p:sp>
        <p:nvSpPr>
          <p:cNvPr id="9" name="Rechteck 8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34076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</a:t>
            </a:r>
            <a:r>
              <a:rPr lang="de-DE" b="1" dirty="0"/>
              <a:t>Satz von Fourier (1822) </a:t>
            </a:r>
            <a:r>
              <a:rPr lang="de-DE" dirty="0"/>
              <a:t>ist eine mathematische Aussage  über die „Zerlegung“ einer beliebigen (periodischen) Bewegung („Schwingung“) in</a:t>
            </a:r>
          </a:p>
          <a:p>
            <a:pPr>
              <a:buFontTx/>
              <a:buChar char="-"/>
            </a:pPr>
            <a:r>
              <a:rPr lang="de-DE" dirty="0"/>
              <a:t> (unendlich viele) Sinusschwingungen,</a:t>
            </a:r>
          </a:p>
          <a:p>
            <a:pPr>
              <a:buFontTx/>
              <a:buChar char="-"/>
            </a:pPr>
            <a:r>
              <a:rPr lang="de-DE" dirty="0"/>
              <a:t> deren Frequenzen ganzzahlige Vielfache der Grundfrequenz sind.</a:t>
            </a:r>
          </a:p>
          <a:p>
            <a:r>
              <a:rPr lang="de-DE" dirty="0"/>
              <a:t>Diese Zerlegung („</a:t>
            </a:r>
            <a:r>
              <a:rPr lang="de-DE" dirty="0" err="1"/>
              <a:t>Fourieranalyse</a:t>
            </a:r>
            <a:r>
              <a:rPr lang="de-DE" dirty="0"/>
              <a:t>“) geht immer! </a:t>
            </a:r>
          </a:p>
          <a:p>
            <a:pPr>
              <a:buFontTx/>
              <a:buChar char="-"/>
            </a:pPr>
            <a:endParaRPr lang="de-DE" dirty="0"/>
          </a:p>
          <a:p>
            <a:r>
              <a:rPr lang="de-DE" b="1" dirty="0"/>
              <a:t>Helmholtz (1863) </a:t>
            </a:r>
            <a:r>
              <a:rPr lang="de-DE" dirty="0"/>
              <a:t>hat den Satz von Fourier auf die Musikalische Akustik übertragen:</a:t>
            </a:r>
          </a:p>
          <a:p>
            <a:r>
              <a:rPr lang="de-DE" dirty="0"/>
              <a:t>Jeder „Ton“ (beruhend auf einer periodischen Schwingung) ist zusammengesetzt aus Sinusschwingungen, deren Frequenz ganzzahlige Vielfache der Grundfrequenz sind.</a:t>
            </a:r>
          </a:p>
          <a:p>
            <a:r>
              <a:rPr lang="de-DE" dirty="0"/>
              <a:t>Musikalisch haben diese Sinusschwingungen die Frequenzen, die man durch Teilung einer Saite und durch Überblasen erhält.</a:t>
            </a:r>
          </a:p>
          <a:p>
            <a:endParaRPr lang="de-DE" dirty="0"/>
          </a:p>
          <a:p>
            <a:r>
              <a:rPr lang="de-DE" dirty="0"/>
              <a:t>Helmholtz nannte diese Sinustöne „Obertöne“, „Teiltöne“, „Partialtöne“.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692696"/>
            <a:ext cx="27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Fourieranalyse</a:t>
            </a:r>
            <a:r>
              <a:rPr lang="de-DE" b="1" dirty="0">
                <a:solidFill>
                  <a:srgbClr val="FF0000"/>
                </a:solidFill>
              </a:rPr>
              <a:t> (allgemein)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34076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Seite 1965 gibt es die „</a:t>
            </a:r>
            <a:r>
              <a:rPr lang="de-DE" b="1" dirty="0"/>
              <a:t>Fast Fourier Transformation</a:t>
            </a:r>
            <a:r>
              <a:rPr lang="de-DE" dirty="0"/>
              <a:t>“ (James Cooley und John W. </a:t>
            </a:r>
            <a:r>
              <a:rPr lang="de-DE" dirty="0" err="1"/>
              <a:t>Tukey</a:t>
            </a:r>
            <a:r>
              <a:rPr lang="de-DE" dirty="0"/>
              <a:t>): ein Algorithmus, der eine </a:t>
            </a:r>
            <a:r>
              <a:rPr lang="de-DE" dirty="0" err="1"/>
              <a:t>Fourieranalyse</a:t>
            </a:r>
            <a:r>
              <a:rPr lang="de-DE" dirty="0"/>
              <a:t> berechnet. Dieser Algorithmus liegt „</a:t>
            </a:r>
            <a:r>
              <a:rPr lang="de-DE" dirty="0" err="1"/>
              <a:t>Spektrogrammen</a:t>
            </a:r>
            <a:r>
              <a:rPr lang="de-DE" dirty="0"/>
              <a:t>“ und digitalen Filtern zugrunde.</a:t>
            </a:r>
          </a:p>
          <a:p>
            <a:endParaRPr lang="de-DE" dirty="0"/>
          </a:p>
          <a:p>
            <a:r>
              <a:rPr lang="de-DE" dirty="0"/>
              <a:t>Techniken der Fourier-Analyse:</a:t>
            </a:r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/>
              <a:t> Alle „akustischen“ </a:t>
            </a:r>
            <a:r>
              <a:rPr lang="de-DE" dirty="0" err="1"/>
              <a:t>Formant</a:t>
            </a:r>
            <a:r>
              <a:rPr lang="de-DE" dirty="0"/>
              <a:t>-Instrumente (z.B. die Maultrommel),</a:t>
            </a:r>
          </a:p>
          <a:p>
            <a:pPr>
              <a:buFontTx/>
              <a:buChar char="-"/>
            </a:pPr>
            <a:r>
              <a:rPr lang="de-DE" dirty="0"/>
              <a:t> Schwingkreise mit variabler Eigenfrequenz („analoge elektronische Musik“),</a:t>
            </a:r>
          </a:p>
          <a:p>
            <a:pPr>
              <a:buFontTx/>
              <a:buChar char="-"/>
            </a:pPr>
            <a:r>
              <a:rPr lang="de-DE" dirty="0"/>
              <a:t> Einsatz digitaler Filter (z.B. die obige </a:t>
            </a:r>
            <a:r>
              <a:rPr lang="de-DE" dirty="0" err="1"/>
              <a:t>Groovebox</a:t>
            </a:r>
            <a:r>
              <a:rPr lang="de-DE" dirty="0"/>
              <a:t>),</a:t>
            </a:r>
          </a:p>
          <a:p>
            <a:pPr>
              <a:buFontTx/>
              <a:buChar char="-"/>
            </a:pPr>
            <a:r>
              <a:rPr lang="de-DE" dirty="0"/>
              <a:t> Fast Fourier Transformation (FFT), rein rechnerisch („Algorithmus“).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99592" y="692696"/>
            <a:ext cx="27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Fourieranalyse</a:t>
            </a:r>
            <a:r>
              <a:rPr lang="de-DE" b="1" dirty="0">
                <a:solidFill>
                  <a:srgbClr val="FF0000"/>
                </a:solidFill>
              </a:rPr>
              <a:t> (allgemein)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  <p:sp>
        <p:nvSpPr>
          <p:cNvPr id="12" name="Rechteck 11"/>
          <p:cNvSpPr/>
          <p:nvPr/>
        </p:nvSpPr>
        <p:spPr>
          <a:xfrm>
            <a:off x="1403648" y="5301208"/>
            <a:ext cx="12961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Komplexe </a:t>
            </a:r>
            <a:r>
              <a:rPr lang="de-DE" sz="1200" b="1" dirty="0">
                <a:solidFill>
                  <a:schemeClr val="tx1"/>
                </a:solidFill>
              </a:rPr>
              <a:t>periodische Schwingung</a:t>
            </a:r>
          </a:p>
        </p:txBody>
      </p:sp>
      <p:sp>
        <p:nvSpPr>
          <p:cNvPr id="13" name="Rechteck 12"/>
          <p:cNvSpPr/>
          <p:nvPr/>
        </p:nvSpPr>
        <p:spPr>
          <a:xfrm>
            <a:off x="3995936" y="5373216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Bandpassfllter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(mit Eigenfrequenz)</a:t>
            </a:r>
          </a:p>
        </p:txBody>
      </p:sp>
      <p:sp>
        <p:nvSpPr>
          <p:cNvPr id="14" name="Rechteck 13"/>
          <p:cNvSpPr/>
          <p:nvPr/>
        </p:nvSpPr>
        <p:spPr>
          <a:xfrm>
            <a:off x="6732240" y="5373216"/>
            <a:ext cx="12961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Sinusschwingung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Obertonfrequenz</a:t>
            </a:r>
          </a:p>
        </p:txBody>
      </p:sp>
      <p:cxnSp>
        <p:nvCxnSpPr>
          <p:cNvPr id="15" name="Gerade Verbindung mit Pfeil 14"/>
          <p:cNvCxnSpPr>
            <a:cxnSpLocks/>
          </p:cNvCxnSpPr>
          <p:nvPr/>
        </p:nvCxnSpPr>
        <p:spPr>
          <a:xfrm>
            <a:off x="2843808" y="5661248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cxnSpLocks/>
          </p:cNvCxnSpPr>
          <p:nvPr/>
        </p:nvCxnSpPr>
        <p:spPr>
          <a:xfrm>
            <a:off x="5580112" y="573325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E1358FEB-D125-4BED-8B8B-0DC74C8D0497}"/>
              </a:ext>
            </a:extLst>
          </p:cNvPr>
          <p:cNvSpPr txBox="1"/>
          <p:nvPr/>
        </p:nvSpPr>
        <p:spPr>
          <a:xfrm>
            <a:off x="2129696" y="4481830"/>
            <a:ext cx="488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https://www.youtube.com/watch?v=INYrWiMelVs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899592" y="692696"/>
            <a:ext cx="271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Fourieranalyse</a:t>
            </a:r>
            <a:r>
              <a:rPr lang="de-DE" b="1" dirty="0">
                <a:solidFill>
                  <a:srgbClr val="FF0000"/>
                </a:solidFill>
              </a:rPr>
              <a:t> (allgemein)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  <p:pic>
        <p:nvPicPr>
          <p:cNvPr id="5" name="Onlinemedien 4">
            <a:hlinkClick r:id="" action="ppaction://media"/>
            <a:extLst>
              <a:ext uri="{FF2B5EF4-FFF2-40B4-BE49-F238E27FC236}">
                <a16:creationId xmlns:a16="http://schemas.microsoft.com/office/drawing/2014/main" xmlns="" id="{668AD72A-6559-410B-A857-4F7B00BBD4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9529" y="1268760"/>
            <a:ext cx="6244941" cy="3528392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5E056E0F-BE19-4D9F-B151-3DEDD8F1B13B}"/>
              </a:ext>
            </a:extLst>
          </p:cNvPr>
          <p:cNvSpPr/>
          <p:nvPr/>
        </p:nvSpPr>
        <p:spPr>
          <a:xfrm>
            <a:off x="1403648" y="5301208"/>
            <a:ext cx="12961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Komplexe </a:t>
            </a:r>
            <a:r>
              <a:rPr lang="de-DE" sz="1200" b="1" dirty="0">
                <a:solidFill>
                  <a:schemeClr val="tx1"/>
                </a:solidFill>
              </a:rPr>
              <a:t>periodische Schwingung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C15E095B-C119-464F-805D-4EB4D6FCE320}"/>
              </a:ext>
            </a:extLst>
          </p:cNvPr>
          <p:cNvSpPr/>
          <p:nvPr/>
        </p:nvSpPr>
        <p:spPr>
          <a:xfrm>
            <a:off x="3995936" y="5373216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Multiplikation der Grundfrequenz und Überlagerung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536AFD7E-62FB-442A-8BF4-E1FC257611E3}"/>
              </a:ext>
            </a:extLst>
          </p:cNvPr>
          <p:cNvSpPr/>
          <p:nvPr/>
        </p:nvSpPr>
        <p:spPr>
          <a:xfrm>
            <a:off x="6732240" y="5373216"/>
            <a:ext cx="12961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Sinusschwingung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Frequenz f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xmlns="" id="{7DC3F6A8-4424-44D5-A8CA-64A0B3F4F217}"/>
              </a:ext>
            </a:extLst>
          </p:cNvPr>
          <p:cNvCxnSpPr/>
          <p:nvPr/>
        </p:nvCxnSpPr>
        <p:spPr>
          <a:xfrm flipH="1">
            <a:off x="2843808" y="5661248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xmlns="" id="{AD94D251-AACF-48EC-94C4-2283C0305CB8}"/>
              </a:ext>
            </a:extLst>
          </p:cNvPr>
          <p:cNvCxnSpPr/>
          <p:nvPr/>
        </p:nvCxnSpPr>
        <p:spPr>
          <a:xfrm flipH="1">
            <a:off x="5580112" y="573325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85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34076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Umkehrung der </a:t>
            </a:r>
            <a:r>
              <a:rPr lang="de-DE" dirty="0" err="1"/>
              <a:t>Fourieranalyse</a:t>
            </a:r>
            <a:r>
              <a:rPr lang="de-DE" dirty="0"/>
              <a:t>:</a:t>
            </a:r>
          </a:p>
          <a:p>
            <a:r>
              <a:rPr lang="de-DE" dirty="0"/>
              <a:t>Ein komplexer Ton wird aus Sinusschwingungen zusammengesetzt, deren Frequenzen ganzzahlige Vielfache der Grundfrequenz sind.</a:t>
            </a:r>
          </a:p>
          <a:p>
            <a:endParaRPr lang="de-DE" dirty="0"/>
          </a:p>
          <a:p>
            <a:r>
              <a:rPr lang="de-DE" dirty="0"/>
              <a:t>Fortführung:</a:t>
            </a:r>
          </a:p>
          <a:p>
            <a:r>
              <a:rPr lang="de-DE" dirty="0"/>
              <a:t>Anstelle von ganzzahligen („harmonischen“) Obertönen werden Sinustöne beliebiger Frequenz zusammengesetzt. Es ergibt sich ein nicht-harmonisches Spektrum und ein mehr oder weniger genauer Tonhöhen-Eindruck.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99592" y="692696"/>
            <a:ext cx="283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Fouriersynthese</a:t>
            </a:r>
            <a:r>
              <a:rPr lang="de-DE" b="1" dirty="0">
                <a:solidFill>
                  <a:srgbClr val="FF0000"/>
                </a:solidFill>
              </a:rPr>
              <a:t> (allgemein)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  <p:sp>
        <p:nvSpPr>
          <p:cNvPr id="12" name="Rechteck 11"/>
          <p:cNvSpPr/>
          <p:nvPr/>
        </p:nvSpPr>
        <p:spPr>
          <a:xfrm>
            <a:off x="1403648" y="5301208"/>
            <a:ext cx="12961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Komplexe </a:t>
            </a:r>
            <a:r>
              <a:rPr lang="de-DE" sz="1200" b="1" dirty="0">
                <a:solidFill>
                  <a:schemeClr val="tx1"/>
                </a:solidFill>
              </a:rPr>
              <a:t>periodische Schwingung</a:t>
            </a:r>
          </a:p>
        </p:txBody>
      </p:sp>
      <p:sp>
        <p:nvSpPr>
          <p:cNvPr id="13" name="Rechteck 12"/>
          <p:cNvSpPr/>
          <p:nvPr/>
        </p:nvSpPr>
        <p:spPr>
          <a:xfrm>
            <a:off x="3995936" y="5373216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Multiplikation der Grundfrequenz und Überlagerung</a:t>
            </a:r>
          </a:p>
        </p:txBody>
      </p:sp>
      <p:sp>
        <p:nvSpPr>
          <p:cNvPr id="14" name="Rechteck 13"/>
          <p:cNvSpPr/>
          <p:nvPr/>
        </p:nvSpPr>
        <p:spPr>
          <a:xfrm>
            <a:off x="6732240" y="5373216"/>
            <a:ext cx="12961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Sinusschwingung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Frequenz f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2843808" y="5661248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5580112" y="573325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187624" y="4293096"/>
            <a:ext cx="332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https://youtu.be/u8tCKOFGMk4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301208"/>
            <a:ext cx="12961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Komplexe </a:t>
            </a:r>
            <a:r>
              <a:rPr lang="de-DE" sz="1200" b="1" dirty="0">
                <a:solidFill>
                  <a:schemeClr val="tx1"/>
                </a:solidFill>
              </a:rPr>
              <a:t>periodische Schwingung</a:t>
            </a:r>
          </a:p>
        </p:txBody>
      </p:sp>
      <p:sp>
        <p:nvSpPr>
          <p:cNvPr id="5" name="Rechteck 4"/>
          <p:cNvSpPr/>
          <p:nvPr/>
        </p:nvSpPr>
        <p:spPr>
          <a:xfrm>
            <a:off x="3995936" y="5373216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Multiplikation der Grundfrequenz und Überlagerung</a:t>
            </a:r>
          </a:p>
        </p:txBody>
      </p:sp>
      <p:sp>
        <p:nvSpPr>
          <p:cNvPr id="6" name="Rechteck 5"/>
          <p:cNvSpPr/>
          <p:nvPr/>
        </p:nvSpPr>
        <p:spPr>
          <a:xfrm>
            <a:off x="6732240" y="5373216"/>
            <a:ext cx="129614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Sinusschwingung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Frequenz f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2843808" y="5661248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5580112" y="573325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99592" y="692696"/>
            <a:ext cx="283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Fouriersynthese</a:t>
            </a:r>
            <a:r>
              <a:rPr lang="de-DE" b="1" dirty="0">
                <a:solidFill>
                  <a:srgbClr val="FF0000"/>
                </a:solidFill>
              </a:rPr>
              <a:t> (allgemein)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  <p:pic>
        <p:nvPicPr>
          <p:cNvPr id="2" name="Onlinemedien 1">
            <a:hlinkClick r:id="" action="ppaction://media"/>
            <a:extLst>
              <a:ext uri="{FF2B5EF4-FFF2-40B4-BE49-F238E27FC236}">
                <a16:creationId xmlns:a16="http://schemas.microsoft.com/office/drawing/2014/main" xmlns="" id="{BDED4787-71DE-49A3-8124-7158DCA8AE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295490"/>
            <a:ext cx="6696744" cy="378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89780"/>
            <a:ext cx="4037856" cy="35547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71600" y="13407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MIDI-Planetarium erklingen Obertöne von 11 unterschiedlichen Grundtönen nach einem speziellen Kompositionsprinzip.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87624" y="573325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Klangbeispiel: aus einer Klangnacht in der Therme von Bad </a:t>
            </a:r>
            <a:r>
              <a:rPr lang="de-DE" dirty="0" err="1"/>
              <a:t>Sulza</a:t>
            </a:r>
            <a:r>
              <a:rPr lang="de-DE" dirty="0"/>
              <a:t> mit  Musikdarbietung unter und über Wasser.</a:t>
            </a:r>
          </a:p>
          <a:p>
            <a:pPr algn="ctr"/>
            <a:r>
              <a:rPr lang="de-DE" u="sng" dirty="0">
                <a:hlinkClick r:id="rId3"/>
              </a:rPr>
              <a:t>https://www.youtube.com/watch?v=0kGCqmHR3nY</a:t>
            </a:r>
            <a:r>
              <a:rPr lang="de-DE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172400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HB 7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99592" y="6926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Algorithmische Komposition mit Obertonstrukturen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844824"/>
            <a:ext cx="7776864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Sie hören 6 [oder 7] Musikbeispiele und diskutieren die Frage, ob und gegebenenfalls wie hier die Obertonreihe eine Rolle spielt.</a:t>
            </a:r>
          </a:p>
          <a:p>
            <a:endParaRPr lang="de-DE" dirty="0"/>
          </a:p>
          <a:p>
            <a:r>
              <a:rPr lang="de-DE" dirty="0"/>
              <a:t>Quelle: </a:t>
            </a:r>
            <a:r>
              <a:rPr lang="de-DE" dirty="0">
                <a:hlinkClick r:id="rId2"/>
              </a:rPr>
              <a:t>https://www.musik-for.uni-oldenburg.de/weltstimmung/quiz1.html</a:t>
            </a:r>
            <a:endParaRPr lang="de-DE" dirty="0"/>
          </a:p>
          <a:p>
            <a:endParaRPr lang="de-DE" dirty="0"/>
          </a:p>
          <a:p>
            <a:r>
              <a:rPr lang="de-DE" dirty="0"/>
              <a:t>Spielen Sie zunächst das kurze Hörbeispiel ab.</a:t>
            </a:r>
          </a:p>
          <a:p>
            <a:r>
              <a:rPr lang="de-DE" dirty="0"/>
              <a:t>Sie können auch die „Quelle“ auf Youtube hinzuziehen, wenn Sie Fragen haben.</a:t>
            </a:r>
          </a:p>
          <a:p>
            <a:r>
              <a:rPr lang="de-DE" dirty="0"/>
              <a:t>Machen Sie sich Notizen!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412776"/>
            <a:ext cx="54811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Obertöne entstehen</a:t>
            </a:r>
          </a:p>
          <a:p>
            <a:pPr>
              <a:buFontTx/>
              <a:buChar char="-"/>
            </a:pPr>
            <a:r>
              <a:rPr lang="de-DE" dirty="0"/>
              <a:t> durch ganzzahlige Teilung einer Saite,</a:t>
            </a:r>
          </a:p>
          <a:p>
            <a:pPr>
              <a:buFontTx/>
              <a:buChar char="-"/>
            </a:pPr>
            <a:r>
              <a:rPr lang="de-DE" dirty="0"/>
              <a:t> durch Flageolett auf Saiteninstrumenten,</a:t>
            </a:r>
          </a:p>
          <a:p>
            <a:pPr>
              <a:buFontTx/>
              <a:buChar char="-"/>
            </a:pPr>
            <a:r>
              <a:rPr lang="de-DE" dirty="0"/>
              <a:t> durch Überblasen von Luftinstrumenten („Naturtöne“),</a:t>
            </a:r>
          </a:p>
          <a:p>
            <a:pPr>
              <a:buFontTx/>
              <a:buChar char="-"/>
            </a:pPr>
            <a:r>
              <a:rPr lang="de-DE" dirty="0"/>
              <a:t> durch </a:t>
            </a:r>
            <a:r>
              <a:rPr lang="de-DE" dirty="0" err="1"/>
              <a:t>Fourieranalyse</a:t>
            </a:r>
            <a:r>
              <a:rPr lang="de-DE" dirty="0"/>
              <a:t> mittels „</a:t>
            </a:r>
            <a:r>
              <a:rPr lang="de-DE" dirty="0" err="1"/>
              <a:t>Formantinstrumenten</a:t>
            </a:r>
            <a:r>
              <a:rPr lang="de-DE" dirty="0"/>
              <a:t>“,</a:t>
            </a:r>
          </a:p>
          <a:p>
            <a:pPr>
              <a:buFontTx/>
              <a:buChar char="-"/>
            </a:pPr>
            <a:r>
              <a:rPr lang="de-DE" dirty="0"/>
              <a:t> durch elektronische Filtertechniken („Analogsounds“),</a:t>
            </a:r>
          </a:p>
          <a:p>
            <a:pPr>
              <a:buFontTx/>
              <a:buChar char="-"/>
            </a:pPr>
            <a:r>
              <a:rPr lang="de-DE" dirty="0"/>
              <a:t> durch Obertongesang,</a:t>
            </a:r>
          </a:p>
          <a:p>
            <a:pPr>
              <a:buFontTx/>
              <a:buChar char="-"/>
            </a:pPr>
            <a:r>
              <a:rPr lang="de-DE" dirty="0"/>
              <a:t> durch Berechnung in algorithmischer Computermusik.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3933056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Bis zur Erfindung von Fourier war die Obertonreihe ein Ergebnis kompositorischer Arbeit, der Musikphilosophie und der Spekulation.</a:t>
            </a:r>
          </a:p>
          <a:p>
            <a:r>
              <a:rPr lang="de-DE" dirty="0"/>
              <a:t>Erst Fourier hat gezeigt, dass die Obertonreihe in jedem Ton enthalten ist und durch spezifische Techniken hörbar gemacht werden kann.</a:t>
            </a:r>
          </a:p>
          <a:p>
            <a:endParaRPr lang="de-DE" dirty="0"/>
          </a:p>
          <a:p>
            <a:pPr marL="358775"/>
            <a:r>
              <a:rPr lang="de-DE" b="1" dirty="0"/>
              <a:t>Die Obertonreihe ist kein Objekt der Spekulation und Philosophie mehr, sondern eine Naturgegebenheit der Musik!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899592" y="5445224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692696"/>
            <a:ext cx="20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Zusammenfassung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5486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Teil 2.  Struktur der Obertonreihe</a:t>
            </a:r>
            <a:endParaRPr lang="de-DE" dirty="0"/>
          </a:p>
        </p:txBody>
      </p:sp>
      <p:pic>
        <p:nvPicPr>
          <p:cNvPr id="4" name="Grafik 3" descr="obertonreihe_darste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4008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021967" y="6061665"/>
            <a:ext cx="490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https://www.youtube.com/watch?v=-Z1GJUvf_i0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764704"/>
            <a:ext cx="6633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32 Obertöne hören (am durch </a:t>
            </a:r>
            <a:r>
              <a:rPr lang="de-DE" b="1" dirty="0" err="1">
                <a:solidFill>
                  <a:srgbClr val="FF0000"/>
                </a:solidFill>
              </a:rPr>
              <a:t>Pitchbend</a:t>
            </a:r>
            <a:r>
              <a:rPr lang="de-DE" b="1" dirty="0">
                <a:solidFill>
                  <a:srgbClr val="FF0000"/>
                </a:solidFill>
              </a:rPr>
              <a:t> verstimmten MIDI-Klavier)</a:t>
            </a:r>
          </a:p>
        </p:txBody>
      </p:sp>
      <p:pic>
        <p:nvPicPr>
          <p:cNvPr id="6" name="Onlinemedien 5">
            <a:hlinkClick r:id="" action="ppaction://media"/>
            <a:extLst>
              <a:ext uri="{FF2B5EF4-FFF2-40B4-BE49-F238E27FC236}">
                <a16:creationId xmlns:a16="http://schemas.microsoft.com/office/drawing/2014/main" xmlns="" id="{03DF6934-722B-4B42-B630-8CBA4654FC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484784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obertonrei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1419876"/>
          </a:xfrm>
          <a:prstGeom prst="rect">
            <a:avLst/>
          </a:prstGeom>
        </p:spPr>
      </p:pic>
      <p:pic>
        <p:nvPicPr>
          <p:cNvPr id="3" name="Grafik 2" descr="obertonreihe_pfe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9144000" cy="1419876"/>
          </a:xfrm>
          <a:prstGeom prst="rect">
            <a:avLst/>
          </a:prstGeom>
        </p:spPr>
      </p:pic>
      <p:pic>
        <p:nvPicPr>
          <p:cNvPr id="4" name="Grafik 3" descr="obertonreihe_ziff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69160"/>
            <a:ext cx="9144000" cy="14198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6" name="Rechteck 5"/>
          <p:cNvSpPr/>
          <p:nvPr/>
        </p:nvSpPr>
        <p:spPr>
          <a:xfrm>
            <a:off x="899592" y="764704"/>
            <a:ext cx="423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Wie kann man die Obertonreihe notieren?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2Otöne-mid-Darste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262638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764704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Der Trick mit </a:t>
            </a:r>
            <a:r>
              <a:rPr lang="de-DE" b="1" dirty="0" err="1">
                <a:solidFill>
                  <a:srgbClr val="FF0000"/>
                </a:solidFill>
              </a:rPr>
              <a:t>Pitchbend</a:t>
            </a:r>
            <a:r>
              <a:rPr lang="de-DE" b="1" dirty="0">
                <a:solidFill>
                  <a:srgbClr val="FF0000"/>
                </a:solidFill>
              </a:rPr>
              <a:t> in der MIDI-Welt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75856" y="5589240"/>
            <a:ext cx="21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Bild aus </a:t>
            </a:r>
            <a:r>
              <a:rPr lang="de-DE" dirty="0" err="1"/>
              <a:t>Ableton</a:t>
            </a:r>
            <a:r>
              <a:rPr lang="de-DE" dirty="0"/>
              <a:t> Live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51520" y="1340768"/>
          <a:ext cx="7920880" cy="5256580"/>
        </p:xfrm>
        <a:graphic>
          <a:graphicData uri="http://schemas.openxmlformats.org/drawingml/2006/table">
            <a:tbl>
              <a:tblPr/>
              <a:tblGrid>
                <a:gridCol w="527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9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1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8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7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50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86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79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36868"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frqu1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frquTaste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Gesamtbend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LSB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63,62560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58,62039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63,62560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53,02429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64,25120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654,06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659,26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58,62039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719,47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739,99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-48,7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47,42174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784,88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783,99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63,62560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G#4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75,96885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915,69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932,33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53,02429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981,10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987,77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59,24599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498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1046,50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6" name="Rechteck 5"/>
          <p:cNvSpPr/>
          <p:nvPr/>
        </p:nvSpPr>
        <p:spPr>
          <a:xfrm>
            <a:off x="899592" y="764704"/>
            <a:ext cx="409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Rechnungen (</a:t>
            </a:r>
            <a:r>
              <a:rPr lang="de-DE" b="1" dirty="0" err="1">
                <a:solidFill>
                  <a:srgbClr val="FF0000"/>
                </a:solidFill>
              </a:rPr>
              <a:t>Exceltabelle</a:t>
            </a:r>
            <a:r>
              <a:rPr lang="de-DE" b="1" dirty="0">
                <a:solidFill>
                  <a:srgbClr val="FF0000"/>
                </a:solidFill>
              </a:rPr>
              <a:t> „Berechnung“)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560" y="1196752"/>
            <a:ext cx="6404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hlinkClick r:id="rId2"/>
              </a:rPr>
              <a:t>https://www.musik-for.uni-oldenburg.de/weltstimmung/Material/Berechnungen.xlsx</a:t>
            </a:r>
            <a:endParaRPr lang="de-DE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51520" y="1628800"/>
          <a:ext cx="7920879" cy="4824532"/>
        </p:xfrm>
        <a:graphic>
          <a:graphicData uri="http://schemas.openxmlformats.org/drawingml/2006/table">
            <a:tbl>
              <a:tblPr/>
              <a:tblGrid>
                <a:gridCol w="515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7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7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73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99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05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314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1111,91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C#5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64,58573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1177,32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1174,66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64,25120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1242,72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D#5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1244,51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62,20417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1308,13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1318,51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58,62039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1373,53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1396,91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53,64989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1438,94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1479,98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47,42174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1504,35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1479,98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72,04779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1569,75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1567,98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63,62560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1635,16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G#5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1661,22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54,24078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G#5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1661,22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75,96885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1765,97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64,87680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1831,38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1864,66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53,02429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1896,79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1864,66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72,46470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1962,19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1975,53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59,24599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2027,60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1975,53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77,41138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37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6" name="Rechteck 5"/>
          <p:cNvSpPr/>
          <p:nvPr/>
        </p:nvSpPr>
        <p:spPr>
          <a:xfrm>
            <a:off x="899592" y="764704"/>
            <a:ext cx="409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Rechnungen (</a:t>
            </a:r>
            <a:r>
              <a:rPr lang="de-DE" b="1" dirty="0" err="1">
                <a:solidFill>
                  <a:srgbClr val="FF0000"/>
                </a:solidFill>
              </a:rPr>
              <a:t>Exceltabelle</a:t>
            </a:r>
            <a:r>
              <a:rPr lang="de-DE" b="1" dirty="0">
                <a:solidFill>
                  <a:srgbClr val="FF0000"/>
                </a:solidFill>
              </a:rPr>
              <a:t> „Berechnung“)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340768"/>
            <a:ext cx="8280920" cy="43396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Setzen Sie sich mit der </a:t>
            </a:r>
            <a:r>
              <a:rPr lang="de-DE" dirty="0" err="1"/>
              <a:t>Exceltabelle</a:t>
            </a:r>
            <a:r>
              <a:rPr lang="de-DE" dirty="0"/>
              <a:t>  „</a:t>
            </a:r>
            <a:r>
              <a:rPr lang="de-DE" b="1" dirty="0"/>
              <a:t>Berechnungen.xls</a:t>
            </a:r>
            <a:r>
              <a:rPr lang="de-DE" dirty="0"/>
              <a:t>“ auseinander:</a:t>
            </a:r>
          </a:p>
          <a:p>
            <a:r>
              <a:rPr lang="de-DE" dirty="0">
                <a:hlinkClick r:id="rId2"/>
              </a:rPr>
              <a:t>https://www.musik-for.uni-oldenburg.de/weltstimmung/Material/Berechnungen.xlsx</a:t>
            </a:r>
            <a:endParaRPr lang="de-DE" dirty="0"/>
          </a:p>
          <a:p>
            <a:endParaRPr lang="de-DE" sz="1600" dirty="0"/>
          </a:p>
          <a:p>
            <a:r>
              <a:rPr lang="de-DE" sz="1600" dirty="0"/>
              <a:t>Arbeitsblatt 1 „allgemein“: </a:t>
            </a:r>
          </a:p>
          <a:p>
            <a:r>
              <a:rPr lang="de-DE" sz="1600" dirty="0"/>
              <a:t>Hier kann man alle für Stimmungs-Fragen relevanten Berechnungen durchführen. (Man kann den Grundton in dieser Tabelle ändern und alle Werte ändern sich dann automatisch.) Anleitung hierzu (nur der erste Teil): </a:t>
            </a:r>
            <a:r>
              <a:rPr lang="de-DE" sz="1600" dirty="0">
                <a:hlinkClick r:id="rId3"/>
              </a:rPr>
              <a:t>https://www.musik-for.uni-oldenburg.de/weltstimmung/Material/Berechnungen-Exceltabelle-Kommentar.pdf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Arbeitsblatt 2 „Oberton“:</a:t>
            </a:r>
          </a:p>
          <a:p>
            <a:r>
              <a:rPr lang="de-DE" sz="1600" dirty="0"/>
              <a:t>Hier werden die soeben gezeigten Tabellen berechnet.</a:t>
            </a:r>
          </a:p>
          <a:p>
            <a:endParaRPr lang="de-DE" sz="1600" dirty="0"/>
          </a:p>
          <a:p>
            <a:r>
              <a:rPr lang="de-DE" sz="1600" dirty="0"/>
              <a:t>Arbeitsblatt 3 „MIDI“:</a:t>
            </a:r>
          </a:p>
          <a:p>
            <a:r>
              <a:rPr lang="de-DE" sz="1600" dirty="0"/>
              <a:t>Hier werden die Werte des vorigen Blattes für „</a:t>
            </a:r>
            <a:r>
              <a:rPr lang="de-DE" sz="1600" dirty="0" err="1"/>
              <a:t>Pitchbend</a:t>
            </a:r>
            <a:r>
              <a:rPr lang="de-DE" sz="1600" dirty="0"/>
              <a:t>“ umgerechnet. Dazu wird zunächst die </a:t>
            </a:r>
            <a:r>
              <a:rPr lang="de-DE" sz="1600" dirty="0" err="1"/>
              <a:t>Keyboardtaste</a:t>
            </a:r>
            <a:r>
              <a:rPr lang="de-DE" sz="1600" dirty="0"/>
              <a:t> bestimmt, die dem Oberton am nächsten liegt, sodann wird die Abweichung der Obertonfrequenz von der temperierten Frequenz der </a:t>
            </a:r>
            <a:r>
              <a:rPr lang="de-DE" sz="1600" dirty="0" err="1"/>
              <a:t>Keyboardtaste</a:t>
            </a:r>
            <a:r>
              <a:rPr lang="de-DE" sz="1600" dirty="0"/>
              <a:t> ermittelt und zum Schluss wird Cent in </a:t>
            </a:r>
            <a:r>
              <a:rPr lang="de-DE" sz="1600" dirty="0" err="1"/>
              <a:t>Pitchbend</a:t>
            </a:r>
            <a:r>
              <a:rPr lang="de-DE" sz="1600" dirty="0"/>
              <a:t> umgerechnet. – Bei </a:t>
            </a:r>
            <a:r>
              <a:rPr lang="de-DE" sz="1600" dirty="0" err="1"/>
              <a:t>Pitchbend</a:t>
            </a:r>
            <a:r>
              <a:rPr lang="de-DE" sz="1600" dirty="0"/>
              <a:t> gibt es entweder die „grobe“ Auflösung (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4" name="Rechteck 3"/>
          <p:cNvSpPr/>
          <p:nvPr/>
        </p:nvSpPr>
        <p:spPr>
          <a:xfrm>
            <a:off x="899592" y="764704"/>
            <a:ext cx="4743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Erkundungen zur Obertonreihe: die </a:t>
            </a:r>
            <a:r>
              <a:rPr lang="de-DE" b="1" dirty="0" err="1">
                <a:solidFill>
                  <a:srgbClr val="FF0000"/>
                </a:solidFill>
              </a:rPr>
              <a:t>Exceltabelle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12776"/>
            <a:ext cx="8136904" cy="39703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Midifile</a:t>
            </a:r>
            <a:r>
              <a:rPr lang="de-DE" dirty="0"/>
              <a:t> „</a:t>
            </a:r>
            <a:r>
              <a:rPr lang="de-DE" b="1" dirty="0"/>
              <a:t>Obertonfolge.mid</a:t>
            </a:r>
            <a:r>
              <a:rPr lang="de-DE" dirty="0"/>
              <a:t>“, in dem die Verstimmungen mittels </a:t>
            </a:r>
            <a:r>
              <a:rPr lang="de-DE" dirty="0" err="1"/>
              <a:t>Pitchbend</a:t>
            </a:r>
            <a:r>
              <a:rPr lang="de-DE" dirty="0"/>
              <a:t> enthalten sind – zum Abspielen auf beliebigen Klangfarben und zur Weiterverwendung in </a:t>
            </a:r>
            <a:r>
              <a:rPr lang="de-DE" dirty="0" err="1"/>
              <a:t>Cubase</a:t>
            </a:r>
            <a:r>
              <a:rPr lang="de-DE" dirty="0"/>
              <a:t>, </a:t>
            </a:r>
            <a:r>
              <a:rPr lang="de-DE" dirty="0" err="1"/>
              <a:t>Logic</a:t>
            </a:r>
            <a:r>
              <a:rPr lang="de-DE" dirty="0"/>
              <a:t>, Live u.a. oder Notenprogrammen. </a:t>
            </a:r>
          </a:p>
          <a:p>
            <a:endParaRPr lang="de-DE" dirty="0"/>
          </a:p>
          <a:p>
            <a:r>
              <a:rPr lang="de-DE" dirty="0"/>
              <a:t>Eine Windows-Anwendung „</a:t>
            </a:r>
            <a:r>
              <a:rPr lang="de-DE" b="1" dirty="0"/>
              <a:t>Oberton-Player2021.exe</a:t>
            </a:r>
            <a:r>
              <a:rPr lang="de-DE" dirty="0"/>
              <a:t>“: Mit der Maus 32 Obertöne spielen. Adresse: </a:t>
            </a:r>
            <a:r>
              <a:rPr lang="de-DE" dirty="0">
                <a:hlinkClick r:id="rId2"/>
              </a:rPr>
              <a:t>https://www.musik-for.uni-oldenburg.de/weltstimmung/exe/Obertonplayer2021.exe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Runtime</a:t>
            </a:r>
            <a:r>
              <a:rPr lang="de-DE" b="1" dirty="0"/>
              <a:t>-Programme:</a:t>
            </a:r>
          </a:p>
          <a:p>
            <a:r>
              <a:rPr lang="de-DE" dirty="0">
                <a:hlinkClick r:id="rId3"/>
              </a:rPr>
              <a:t>https://www.musik-for.uni-oldenburg.de/weltstimmung/max.html</a:t>
            </a:r>
            <a:endParaRPr lang="de-DE" dirty="0"/>
          </a:p>
          <a:p>
            <a:pPr marL="265113" indent="-265113"/>
            <a:r>
              <a:rPr lang="de-DE" dirty="0"/>
              <a:t> „</a:t>
            </a:r>
            <a:r>
              <a:rPr lang="de-DE" b="1" dirty="0"/>
              <a:t>Oberton-Tabelle-Kbd.mxf</a:t>
            </a:r>
            <a:r>
              <a:rPr lang="de-DE" dirty="0"/>
              <a:t>“: 64 Obertöne auf (externem oder virtuellem) Keyboard spielen,</a:t>
            </a:r>
          </a:p>
          <a:p>
            <a:r>
              <a:rPr lang="de-DE" dirty="0"/>
              <a:t>„</a:t>
            </a:r>
            <a:r>
              <a:rPr lang="de-DE" b="1" dirty="0"/>
              <a:t>Fourier-Synthese32.mxf</a:t>
            </a:r>
            <a:r>
              <a:rPr lang="de-DE" dirty="0"/>
              <a:t>“: das im Kurs verwendete Programm,</a:t>
            </a:r>
          </a:p>
          <a:p>
            <a:r>
              <a:rPr lang="de-DE" dirty="0"/>
              <a:t>„</a:t>
            </a:r>
            <a:r>
              <a:rPr lang="de-DE" b="1" dirty="0"/>
              <a:t>Fourier-Analyse.mxf</a:t>
            </a:r>
            <a:r>
              <a:rPr lang="de-DE" dirty="0"/>
              <a:t>“: ein Programm zur Simulation von </a:t>
            </a:r>
            <a:r>
              <a:rPr lang="de-DE" dirty="0" err="1"/>
              <a:t>Formantfiltereffekten</a:t>
            </a:r>
            <a:r>
              <a:rPr lang="de-DE" dirty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764704"/>
            <a:ext cx="395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Weitere Erkundungen zur Obertonreihe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628800"/>
            <a:ext cx="8136904" cy="2862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dirty="0"/>
              <a:t> Installation von „</a:t>
            </a:r>
            <a:r>
              <a:rPr lang="de-DE" dirty="0" err="1"/>
              <a:t>Audacity</a:t>
            </a:r>
            <a:r>
              <a:rPr lang="de-DE" dirty="0"/>
              <a:t>“ (WICHTIG!)</a:t>
            </a:r>
          </a:p>
          <a:p>
            <a:endParaRPr lang="de-DE" dirty="0"/>
          </a:p>
          <a:p>
            <a:r>
              <a:rPr lang="de-DE" dirty="0"/>
              <a:t>Hausaufgabe</a:t>
            </a:r>
          </a:p>
          <a:p>
            <a:r>
              <a:rPr lang="de-DE" dirty="0"/>
              <a:t>Die Obertonkomposition „Laudes“ analysieren! (Weitere Angaben auf dem Arbeitsblatt.)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ACHTUNG: Zum Nachweis der „aktiven Teilnahme“ müssen 5 von 12 Hausaufgaben gemacht und abgegeben werden. Dies ist auch notwendig, wenn eine Modulprüfung abgelegt wird.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88640"/>
            <a:ext cx="329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2. Struktur der Obertonreihe</a:t>
            </a:r>
          </a:p>
        </p:txBody>
      </p:sp>
      <p:sp>
        <p:nvSpPr>
          <p:cNvPr id="4" name="Rechteck 3"/>
          <p:cNvSpPr/>
          <p:nvPr/>
        </p:nvSpPr>
        <p:spPr>
          <a:xfrm>
            <a:off x="899592" y="764704"/>
            <a:ext cx="1759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Arbeitsaufgaben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23928" y="558924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00808"/>
            <a:ext cx="3267075" cy="31051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7584" y="1196752"/>
            <a:ext cx="769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Passage aus J.S. Bachs 2. Brandenburgischen Konzert mit einer „Bach-Trompete“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19064" y="5013176"/>
            <a:ext cx="810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F-Trompete ist schmal und lang, hat einen tiefen Grundton und wird in hohen „Naturtönen“ überblasen. Die Melodie soll(</a:t>
            </a:r>
            <a:r>
              <a:rPr lang="de-DE" dirty="0" err="1"/>
              <a:t>te</a:t>
            </a:r>
            <a:r>
              <a:rPr lang="de-DE" dirty="0"/>
              <a:t>) der Natur- oder Obertonreihe entstammen. Wir diskutieren das Beispiel nochmals in der 3. Stunde.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692696"/>
            <a:ext cx="314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„Naturtöne“ und „Überblasen“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172400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HB 1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1196752"/>
            <a:ext cx="769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Passage aus J.S. Bachs 2. Brandenburgischen Konzert mit einer „Bach-Trompete“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5445224"/>
            <a:ext cx="810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F-Trompete ist schmal und lang, hat einen tiefen Grundton und wird in hohen „Naturtönen“ überblasen. Die Melodie soll(</a:t>
            </a:r>
            <a:r>
              <a:rPr lang="de-DE" dirty="0" err="1"/>
              <a:t>te</a:t>
            </a:r>
            <a:r>
              <a:rPr lang="de-DE" dirty="0"/>
              <a:t>) der Natur- oder Obertonreihe entstammen. Wir diskutieren das Beispiel nochmals in der 3. Stunde.</a:t>
            </a:r>
          </a:p>
        </p:txBody>
      </p:sp>
      <p:pic>
        <p:nvPicPr>
          <p:cNvPr id="6" name="Grafik 5" descr="Bach-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236296" cy="3960920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>
          <a:xfrm>
            <a:off x="7236296" y="1412776"/>
            <a:ext cx="216024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71600" y="6309320"/>
            <a:ext cx="507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hlinkClick r:id="rId3"/>
              </a:rPr>
              <a:t>https://www.youtube.com/watch?v=aDB5Bi18iW8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692696"/>
            <a:ext cx="314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„Naturtöne“ und „Überblasen“</a:t>
            </a:r>
          </a:p>
        </p:txBody>
      </p:sp>
      <p:sp>
        <p:nvSpPr>
          <p:cNvPr id="10" name="Rechteck 9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3871452" cy="5191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3568" y="1628800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Beispiel hört man Fredi Alberti mit </a:t>
            </a:r>
            <a:r>
              <a:rPr lang="de-DE" dirty="0" err="1"/>
              <a:t>Flageolettspiel</a:t>
            </a:r>
            <a:r>
              <a:rPr lang="de-DE" dirty="0"/>
              <a:t> auf dem Cello im Stück „Air Cello“.</a:t>
            </a:r>
          </a:p>
          <a:p>
            <a:endParaRPr lang="de-DE" dirty="0"/>
          </a:p>
          <a:p>
            <a:r>
              <a:rPr lang="de-DE" dirty="0"/>
              <a:t>Die Teilung der Saite führt auf die Obertonreihe – und im </a:t>
            </a:r>
            <a:r>
              <a:rPr lang="de-DE" dirty="0" err="1"/>
              <a:t>Flageolettspiel</a:t>
            </a:r>
            <a:r>
              <a:rPr lang="de-DE" dirty="0"/>
              <a:t> hört man eine ganze Saite in ihren Teilen schwingen…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72400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HB 4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15616" y="5877272"/>
            <a:ext cx="503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hlinkClick r:id="rId3"/>
              </a:rPr>
              <a:t>https://www.youtube.com/watch?v=J6Nu2qhr3Kk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692696"/>
            <a:ext cx="28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Saitenteilung und Flageolett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aitentei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3923944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1475656" y="1124744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99592" y="692696"/>
            <a:ext cx="28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Saitenteilung und Flageolett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aitentei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3923944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1475656" y="1124744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99592" y="692696"/>
            <a:ext cx="28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Saitenteilung und Flageolett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51520" y="6309320"/>
            <a:ext cx="8496944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feil nach unten 8"/>
          <p:cNvSpPr/>
          <p:nvPr/>
        </p:nvSpPr>
        <p:spPr>
          <a:xfrm>
            <a:off x="5796136" y="249289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79512" y="3140968"/>
            <a:ext cx="568863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851920" y="6093296"/>
            <a:ext cx="12766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Ganze Saite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95736" y="2924944"/>
            <a:ext cx="187583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Schwingender Teil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64088" y="2060848"/>
            <a:ext cx="10976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Griffstelle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lageolettstel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5732440" cy="4945213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2843808" y="119675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899592" y="692696"/>
            <a:ext cx="286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Saitenteilung und Flageolett</a:t>
            </a:r>
          </a:p>
        </p:txBody>
      </p:sp>
      <p:sp>
        <p:nvSpPr>
          <p:cNvPr id="6" name="Rechteck 5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4339605" cy="356930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27584" y="14847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den „Windharfen“ erregen Windwirbel die Saiten so, dass Flageolett-Töne entstehen. Die Wirbel sind von Windgeschwindigkeit und –</a:t>
            </a:r>
            <a:r>
              <a:rPr lang="de-DE" dirty="0" err="1"/>
              <a:t>richtung</a:t>
            </a:r>
            <a:r>
              <a:rPr lang="de-DE" dirty="0"/>
              <a:t> abhängig.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72400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HB 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87624" y="6381328"/>
            <a:ext cx="513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hlinkClick r:id="rId3"/>
              </a:rPr>
              <a:t>https://www.youtube.com/watch?v=X6U-MZYpCCE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69269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Flageolett durch Windwirbel erzeugt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188640"/>
            <a:ext cx="147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 1.  „Quiz“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Microsoft Office PowerPoint</Application>
  <PresentationFormat>Bildschirmpräsentation (4:3)</PresentationFormat>
  <Paragraphs>529</Paragraphs>
  <Slides>29</Slides>
  <Notes>0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wms</dc:creator>
  <cp:lastModifiedBy>wms</cp:lastModifiedBy>
  <cp:revision>61</cp:revision>
  <dcterms:created xsi:type="dcterms:W3CDTF">2021-02-16T13:20:30Z</dcterms:created>
  <dcterms:modified xsi:type="dcterms:W3CDTF">2021-03-31T11:18:27Z</dcterms:modified>
</cp:coreProperties>
</file>