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2" r:id="rId2"/>
    <p:sldId id="313" r:id="rId3"/>
    <p:sldId id="258" r:id="rId4"/>
    <p:sldId id="259" r:id="rId5"/>
    <p:sldId id="261" r:id="rId6"/>
    <p:sldId id="274" r:id="rId7"/>
    <p:sldId id="324" r:id="rId8"/>
    <p:sldId id="262" r:id="rId9"/>
    <p:sldId id="306" r:id="rId10"/>
    <p:sldId id="308" r:id="rId11"/>
    <p:sldId id="307" r:id="rId12"/>
    <p:sldId id="314" r:id="rId13"/>
    <p:sldId id="309" r:id="rId14"/>
    <p:sldId id="325" r:id="rId15"/>
    <p:sldId id="326" r:id="rId16"/>
    <p:sldId id="327" r:id="rId17"/>
    <p:sldId id="328" r:id="rId18"/>
    <p:sldId id="301" r:id="rId19"/>
    <p:sldId id="316" r:id="rId20"/>
    <p:sldId id="319" r:id="rId21"/>
    <p:sldId id="317" r:id="rId22"/>
    <p:sldId id="318" r:id="rId23"/>
    <p:sldId id="285" r:id="rId24"/>
    <p:sldId id="322" r:id="rId25"/>
    <p:sldId id="321" r:id="rId26"/>
    <p:sldId id="323" r:id="rId27"/>
    <p:sldId id="302" r:id="rId28"/>
    <p:sldId id="288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22" autoAdjust="0"/>
    <p:restoredTop sz="90929"/>
  </p:normalViewPr>
  <p:slideViewPr>
    <p:cSldViewPr>
      <p:cViewPr varScale="1">
        <p:scale>
          <a:sx n="65" d="100"/>
          <a:sy n="65" d="100"/>
        </p:scale>
        <p:origin x="-10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9DF02A-4C54-4FB1-B722-2BF7C6C840A1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CB1D4-8B79-46BA-B0B2-F1C108809A18}" type="slidenum">
              <a:rPr lang="de-DE"/>
              <a:pPr/>
              <a:t>3</a:t>
            </a:fld>
            <a:endParaRPr lang="de-DE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/>
              <a:t>Asien und sein „Zentrum“...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F43A0-D3EB-41D0-A055-67A18A99F983}" type="slidenum">
              <a:rPr lang="de-DE"/>
              <a:pPr/>
              <a:t>4</a:t>
            </a:fld>
            <a:endParaRPr 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/>
              <a:t>Wo liegt Tuva? Die Mongolei, Tibet?</a:t>
            </a:r>
          </a:p>
          <a:p>
            <a:r>
              <a:rPr lang="de-DE"/>
              <a:t>Tuva ist eine der 21 Republiken der Russischen Föderation.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12CC8-8B97-4EA9-B400-5999BE1D2565}" type="slidenum">
              <a:rPr lang="de-DE"/>
              <a:pPr/>
              <a:t>5</a:t>
            </a:fld>
            <a:endParaRPr lang="de-D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/>
              <a:t>Mongolei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CD34B-73C5-4E7B-9735-96E96E0B92D8}" type="slidenum">
              <a:rPr lang="de-DE"/>
              <a:pPr/>
              <a:t>8</a:t>
            </a:fld>
            <a:endParaRPr lang="de-DE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/>
              <a:t>Musikgruppe aus der Mongolei (Karaokum).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11DF4-B6AB-4EB8-A82C-D8E2E858DF1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2E06C-6752-46EA-82F7-86704F57322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20124-2A7E-4C19-8494-D58B639F7F7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BF6BC-2AEC-45A5-A10D-843A5435F93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460E-075C-495A-8F4D-AC30127027E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1D9C7-03A0-4E19-9C50-005516F3CBC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A58A-5E7D-4835-83FD-C5A3900E21B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36845-D7CB-4DD6-B19E-921C03715E1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D72A4-34F2-4937-BB9A-73BAA1EBAB9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2B9CD-139C-48C0-97C2-E37D8B93D6D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F03B-736D-40CD-9A1F-866CA60D3D8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870220-F1B5-4EA2-8A80-E3241134183D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RvNiW7mo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RRvNiW7mos?feature=oembed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BPAoOvf6-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BPAoOvf6-U?feature=oembed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dmgMu_F0p0?feature=oembed" TargetMode="External"/><Relationship Id="rId4" Type="http://schemas.openxmlformats.org/officeDocument/2006/relationships/hyperlink" Target="https://www.youtube.com/watch?v=VdmgMu_F0p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OrbiNMeluhWPcb3TfVFPGqUp9wyEWfw-" TargetMode="External"/><Relationship Id="rId2" Type="http://schemas.openxmlformats.org/officeDocument/2006/relationships/hyperlink" Target="https://cloud.uol.de/s/9Ce8RPNs4KcL67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5Hb9kksn7o?list=PLOrbiNMeluhWPcb3TfVFPGqUp9wyEWfw-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usik-for.uni-oldenburg.de/weltstimmung/01Oberton/Altajn-Magtaal.mp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sik-for.uni-oldenburg.de/weltstimmung/01Oberton/Altajn-Magtaal.zi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usik-for.uni-oldenburg.de/weltstimmung/01Oberton/Berechnung-Magtaal.xlsx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sik-for.uni-oldenburg.de/weltstimmung/01Oberton/Berechnung-Magtaal.xlsx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9XPvYzgOI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9XPvYzgOIY?feature=oembed" TargetMode="Externa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k-for.uni-oldenburg.de/weltstimmung/01Oberton/Formantinstrumente.mp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L:\01-Oberton\Medien-Std2\Obertongesang-Beispiele.mp4" TargetMode="External"/><Relationship Id="rId4" Type="http://schemas.openxmlformats.org/officeDocument/2006/relationships/hyperlink" Target="https://www.youtube.com/watch?v=43hDg4WplD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usik-for.uni-oldenburg.de/weltstimmung/01Oberton/Choemii-Original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immung-tonsyst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5294376" cy="6949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1700808"/>
            <a:ext cx="6048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Die Obertonreihe und Obertonmusik der Welt</a:t>
            </a:r>
          </a:p>
          <a:p>
            <a:r>
              <a:rPr lang="de-DE" sz="2400" dirty="0"/>
              <a:t>(1. und 2. Doppelstunde)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403648" y="2780928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Vorerfahrungen mit der Obertonreihe</a:t>
            </a:r>
          </a:p>
          <a:p>
            <a:r>
              <a:rPr lang="de-DE" sz="1800" dirty="0"/>
              <a:t>Die Obertonreihe in den Musiken der Welt</a:t>
            </a:r>
          </a:p>
          <a:p>
            <a:r>
              <a:rPr lang="de-DE" sz="1800" dirty="0"/>
              <a:t>Struktur der Obertonreihe und Konsequenzen</a:t>
            </a:r>
          </a:p>
          <a:p>
            <a:r>
              <a:rPr lang="de-DE" sz="1800" dirty="0"/>
              <a:t>Tools: Methoden der Frequenzanalyse, </a:t>
            </a:r>
            <a:r>
              <a:rPr lang="de-DE" sz="1800" dirty="0" err="1"/>
              <a:t>Fourieranalyse</a:t>
            </a:r>
            <a:r>
              <a:rPr lang="de-DE" sz="1800" dirty="0"/>
              <a:t> und -synthese</a:t>
            </a:r>
          </a:p>
          <a:p>
            <a:endParaRPr lang="de-DE" sz="1800" dirty="0"/>
          </a:p>
          <a:p>
            <a:r>
              <a:rPr lang="de-DE" sz="1800" dirty="0"/>
              <a:t>Obertongesang:</a:t>
            </a:r>
          </a:p>
          <a:p>
            <a:r>
              <a:rPr lang="de-DE" sz="1800" dirty="0"/>
              <a:t>In Innerasien (</a:t>
            </a:r>
            <a:r>
              <a:rPr lang="de-DE" sz="1800" dirty="0" err="1"/>
              <a:t>Tuva</a:t>
            </a:r>
            <a:r>
              <a:rPr lang="de-DE" sz="1800" dirty="0"/>
              <a:t>, Mongolei u.a.)</a:t>
            </a:r>
          </a:p>
          <a:p>
            <a:r>
              <a:rPr lang="de-DE" sz="1800" dirty="0"/>
              <a:t>Technik des europäischen Obertongesanges</a:t>
            </a:r>
          </a:p>
        </p:txBody>
      </p:sp>
    </p:spTree>
    <p:extLst>
      <p:ext uri="{BB962C8B-B14F-4D97-AF65-F5344CB8AC3E}">
        <p14:creationId xmlns:p14="http://schemas.microsoft.com/office/powerpoint/2010/main" xmlns="" val="228821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CCC61820-D55D-4BB2-A792-EC76C8977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2211"/>
            <a:ext cx="9144000" cy="529041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D181FDDD-D9AE-4C2A-B982-1EE5D220637A}"/>
              </a:ext>
            </a:extLst>
          </p:cNvPr>
          <p:cNvSpPr txBox="1"/>
          <p:nvPr/>
        </p:nvSpPr>
        <p:spPr>
          <a:xfrm>
            <a:off x="2130541" y="15949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 einer Analyse mittels Audacity: Bestimmung des 13. Obertons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75D00146-12EF-4703-B473-3AB03AE38677}"/>
              </a:ext>
            </a:extLst>
          </p:cNvPr>
          <p:cNvSpPr/>
          <p:nvPr/>
        </p:nvSpPr>
        <p:spPr>
          <a:xfrm>
            <a:off x="6732240" y="1252211"/>
            <a:ext cx="792088" cy="830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465655FB-A5F6-42E4-A19C-8C4683974272}"/>
              </a:ext>
            </a:extLst>
          </p:cNvPr>
          <p:cNvSpPr/>
          <p:nvPr/>
        </p:nvSpPr>
        <p:spPr>
          <a:xfrm>
            <a:off x="5220072" y="3013501"/>
            <a:ext cx="792088" cy="830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2020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18F8D498-B2A2-4BD8-B69A-A3A8B9FFA1F3}"/>
              </a:ext>
            </a:extLst>
          </p:cNvPr>
          <p:cNvSpPr txBox="1"/>
          <p:nvPr/>
        </p:nvSpPr>
        <p:spPr>
          <a:xfrm>
            <a:off x="1403648" y="5589240"/>
            <a:ext cx="6660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Youtubevideo</a:t>
            </a:r>
            <a:r>
              <a:rPr lang="de-DE" dirty="0"/>
              <a:t> abspielen oder Bildschirm abscannen!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086677C4-1474-4D79-8BE4-48B76A1FA08B}"/>
              </a:ext>
            </a:extLst>
          </p:cNvPr>
          <p:cNvSpPr txBox="1"/>
          <p:nvPr/>
        </p:nvSpPr>
        <p:spPr>
          <a:xfrm>
            <a:off x="1547664" y="5085184"/>
            <a:ext cx="504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https://www.youtube.com/watch?v=TRRvNiW7mos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nlinemedien 4">
            <a:hlinkClick r:id="" action="ppaction://media"/>
            <a:extLst>
              <a:ext uri="{FF2B5EF4-FFF2-40B4-BE49-F238E27FC236}">
                <a16:creationId xmlns:a16="http://schemas.microsoft.com/office/drawing/2014/main" xmlns="" id="{0C8D4B5B-ED7F-4734-A0AF-4E7E51FF83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80335" y="451384"/>
            <a:ext cx="7983329" cy="4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5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8A6CACC2-72E4-46C1-822C-22ED67BB19FD}"/>
              </a:ext>
            </a:extLst>
          </p:cNvPr>
          <p:cNvSpPr txBox="1"/>
          <p:nvPr/>
        </p:nvSpPr>
        <p:spPr>
          <a:xfrm>
            <a:off x="3491880" y="6093296"/>
            <a:ext cx="305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https://youtu.be/eBPAoOvf6-U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nlinemedien 2">
            <a:hlinkClick r:id="" action="ppaction://media"/>
            <a:extLst>
              <a:ext uri="{FF2B5EF4-FFF2-40B4-BE49-F238E27FC236}">
                <a16:creationId xmlns:a16="http://schemas.microsoft.com/office/drawing/2014/main" xmlns="" id="{4AAA372A-E3E6-45AE-8B16-EFBC944ED5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191351"/>
            <a:ext cx="7911321" cy="446989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F5B0F78F-7DE5-46BD-8D7A-9156E87B1501}"/>
              </a:ext>
            </a:extLst>
          </p:cNvPr>
          <p:cNvSpPr txBox="1"/>
          <p:nvPr/>
        </p:nvSpPr>
        <p:spPr>
          <a:xfrm>
            <a:off x="611560" y="395372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Chömii</a:t>
            </a:r>
            <a:r>
              <a:rPr lang="de-DE" dirty="0"/>
              <a:t>-Gesang im „</a:t>
            </a:r>
            <a:r>
              <a:rPr lang="de-DE" dirty="0" err="1"/>
              <a:t>Overtone-Analyser</a:t>
            </a:r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18459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3CABBF30-7B10-4B8B-ADFF-671BA5AB7CF1}"/>
              </a:ext>
            </a:extLst>
          </p:cNvPr>
          <p:cNvSpPr txBox="1"/>
          <p:nvPr/>
        </p:nvSpPr>
        <p:spPr>
          <a:xfrm>
            <a:off x="1619672" y="5516583"/>
            <a:ext cx="6016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Verschiedene Techniken des </a:t>
            </a:r>
            <a:r>
              <a:rPr lang="de-DE" dirty="0" err="1"/>
              <a:t>Choemii</a:t>
            </a:r>
            <a:r>
              <a:rPr lang="de-DE" dirty="0"/>
              <a:t>-Gesangs </a:t>
            </a:r>
          </a:p>
        </p:txBody>
      </p:sp>
      <p:pic>
        <p:nvPicPr>
          <p:cNvPr id="4" name="Onlinemedien 3">
            <a:hlinkClick r:id="" action="ppaction://media"/>
            <a:extLst>
              <a:ext uri="{FF2B5EF4-FFF2-40B4-BE49-F238E27FC236}">
                <a16:creationId xmlns:a16="http://schemas.microsoft.com/office/drawing/2014/main" xmlns="" id="{052D38BD-794B-4F63-BBB7-9FF00657F2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735087"/>
            <a:ext cx="6016134" cy="451210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156D8784-705F-4F5F-AE78-6E224A860225}"/>
              </a:ext>
            </a:extLst>
          </p:cNvPr>
          <p:cNvSpPr txBox="1"/>
          <p:nvPr/>
        </p:nvSpPr>
        <p:spPr>
          <a:xfrm>
            <a:off x="2062627" y="6237312"/>
            <a:ext cx="501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https://www.youtube.com/watch?v=VdmgMu_F0p0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7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1796D357-6B82-4447-97A8-9AE86AB45217}"/>
              </a:ext>
            </a:extLst>
          </p:cNvPr>
          <p:cNvSpPr txBox="1"/>
          <p:nvPr/>
        </p:nvSpPr>
        <p:spPr>
          <a:xfrm>
            <a:off x="2195736" y="548680"/>
            <a:ext cx="436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Zur Technik des Obertongesanges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04313" y="1229851"/>
            <a:ext cx="2351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Das Vokaldreieck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7995C243-2D85-4DFE-B226-3BB68CD14112}"/>
              </a:ext>
            </a:extLst>
          </p:cNvPr>
          <p:cNvSpPr txBox="1"/>
          <p:nvPr/>
        </p:nvSpPr>
        <p:spPr>
          <a:xfrm>
            <a:off x="509653" y="5373216"/>
            <a:ext cx="7740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Die komplette „</a:t>
            </a:r>
            <a:r>
              <a:rPr lang="de-DE" sz="1600" dirty="0" err="1"/>
              <a:t>Schimmelpfengs</a:t>
            </a:r>
            <a:r>
              <a:rPr lang="de-DE" sz="1600" dirty="0"/>
              <a:t> Obertonschule“:</a:t>
            </a:r>
          </a:p>
          <a:p>
            <a:pPr algn="ctr"/>
            <a:r>
              <a:rPr lang="de-DE" sz="1600" dirty="0">
                <a:solidFill>
                  <a:schemeClr val="tx2"/>
                </a:solidFill>
                <a:hlinkClick r:id="rId2"/>
              </a:rPr>
              <a:t>https://cloud.uol.de/s/9Ce8RPNs4KcL67T</a:t>
            </a:r>
            <a:endParaRPr lang="de-DE" sz="1600" dirty="0">
              <a:solidFill>
                <a:schemeClr val="tx2"/>
              </a:solidFill>
            </a:endParaRPr>
          </a:p>
          <a:p>
            <a:pPr algn="ctr"/>
            <a:r>
              <a:rPr lang="de-DE" sz="1600" dirty="0"/>
              <a:t>Der Gesangslehrgang als Playlist:</a:t>
            </a:r>
          </a:p>
          <a:p>
            <a:pPr algn="ctr"/>
            <a:r>
              <a:rPr lang="de-DE" sz="16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https://www.youtube.com/playlist?list=PLOrbiNMeluhWPcb3TfVFPGqUp9wyEWfw-</a:t>
            </a:r>
            <a:endParaRPr lang="de-DE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wms\Desktop\DVD ROM Obertonschule\jpg\vokaldreie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916832"/>
            <a:ext cx="4570508" cy="2991605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251520" y="260648"/>
            <a:ext cx="819455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66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endParaRPr lang="de-DE" sz="6600" b="1" cap="none" spc="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82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1796D357-6B82-4447-97A8-9AE86AB45217}"/>
              </a:ext>
            </a:extLst>
          </p:cNvPr>
          <p:cNvSpPr txBox="1"/>
          <p:nvPr/>
        </p:nvSpPr>
        <p:spPr>
          <a:xfrm>
            <a:off x="2195736" y="548680"/>
            <a:ext cx="436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Zur Technik des Obertongesanges</a:t>
            </a:r>
          </a:p>
        </p:txBody>
      </p:sp>
      <p:pic>
        <p:nvPicPr>
          <p:cNvPr id="5" name="Onlinemedien 4">
            <a:hlinkClick r:id="" action="ppaction://media"/>
            <a:extLst>
              <a:ext uri="{FF2B5EF4-FFF2-40B4-BE49-F238E27FC236}">
                <a16:creationId xmlns:a16="http://schemas.microsoft.com/office/drawing/2014/main" xmlns="" id="{53DA1241-9877-44C2-886D-E3FDFAD99F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340768"/>
            <a:ext cx="5832648" cy="437448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6432B089-4148-4167-BC1C-1037A6944586}"/>
              </a:ext>
            </a:extLst>
          </p:cNvPr>
          <p:cNvSpPr txBox="1"/>
          <p:nvPr/>
        </p:nvSpPr>
        <p:spPr>
          <a:xfrm>
            <a:off x="611560" y="6048773"/>
            <a:ext cx="777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erste Basis-Übung… Mitsingen, Nachmachen, Hinhören!</a:t>
            </a:r>
          </a:p>
        </p:txBody>
      </p:sp>
    </p:spTree>
    <p:extLst>
      <p:ext uri="{BB962C8B-B14F-4D97-AF65-F5344CB8AC3E}">
        <p14:creationId xmlns:p14="http://schemas.microsoft.com/office/powerpoint/2010/main" xmlns="" val="9882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FE90BB8-E941-48EF-A821-7A2F7788F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268760"/>
            <a:ext cx="6667500" cy="54229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1796D357-6B82-4447-97A8-9AE86AB45217}"/>
              </a:ext>
            </a:extLst>
          </p:cNvPr>
          <p:cNvSpPr txBox="1"/>
          <p:nvPr/>
        </p:nvSpPr>
        <p:spPr>
          <a:xfrm>
            <a:off x="2195736" y="548680"/>
            <a:ext cx="436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Zur Technik des Obertongesanges</a:t>
            </a:r>
          </a:p>
        </p:txBody>
      </p:sp>
    </p:spTree>
    <p:extLst>
      <p:ext uri="{BB962C8B-B14F-4D97-AF65-F5344CB8AC3E}">
        <p14:creationId xmlns:p14="http://schemas.microsoft.com/office/powerpoint/2010/main" xmlns="" val="75852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AB4467F-AFF8-4643-9B89-1A2DF8001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19" y="1412776"/>
            <a:ext cx="7919205" cy="389172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1796D357-6B82-4447-97A8-9AE86AB45217}"/>
              </a:ext>
            </a:extLst>
          </p:cNvPr>
          <p:cNvSpPr txBox="1"/>
          <p:nvPr/>
        </p:nvSpPr>
        <p:spPr>
          <a:xfrm>
            <a:off x="2195736" y="548680"/>
            <a:ext cx="436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Zur Technik des Obertongesanges</a:t>
            </a:r>
          </a:p>
        </p:txBody>
      </p:sp>
    </p:spTree>
    <p:extLst>
      <p:ext uri="{BB962C8B-B14F-4D97-AF65-F5344CB8AC3E}">
        <p14:creationId xmlns:p14="http://schemas.microsoft.com/office/powerpoint/2010/main" xmlns="" val="583484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243689F-F985-4AE3-85C0-F0394D5A643B}"/>
              </a:ext>
            </a:extLst>
          </p:cNvPr>
          <p:cNvSpPr txBox="1"/>
          <p:nvPr/>
        </p:nvSpPr>
        <p:spPr>
          <a:xfrm>
            <a:off x="1187624" y="476672"/>
            <a:ext cx="669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Altaj</a:t>
            </a:r>
            <a:r>
              <a:rPr lang="de-DE" sz="2800" dirty="0"/>
              <a:t> </a:t>
            </a:r>
            <a:r>
              <a:rPr lang="de-DE" sz="2800" dirty="0" err="1"/>
              <a:t>Magtaal</a:t>
            </a:r>
            <a:r>
              <a:rPr lang="de-DE" sz="2800" dirty="0"/>
              <a:t> – Oh Du schönes Altaigebirge!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C30CEC68-7404-4E3D-97E3-A7C9DB2607F0}"/>
              </a:ext>
            </a:extLst>
          </p:cNvPr>
          <p:cNvSpPr txBox="1"/>
          <p:nvPr/>
        </p:nvSpPr>
        <p:spPr>
          <a:xfrm>
            <a:off x="334535" y="5733256"/>
            <a:ext cx="847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www.musik-for.uni-oldenburg.de/weltstimmung/01Oberton/Altajn-Magtaal.mp3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02BDD46-B70C-4313-9733-48742065A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8128000" cy="40386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51520" y="260648"/>
            <a:ext cx="819455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66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endParaRPr lang="de-DE" sz="6600" b="1" cap="none" spc="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243689F-F985-4AE3-85C0-F0394D5A643B}"/>
              </a:ext>
            </a:extLst>
          </p:cNvPr>
          <p:cNvSpPr txBox="1"/>
          <p:nvPr/>
        </p:nvSpPr>
        <p:spPr>
          <a:xfrm>
            <a:off x="1187624" y="476672"/>
            <a:ext cx="669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Altaj</a:t>
            </a:r>
            <a:r>
              <a:rPr lang="de-DE" sz="2800" dirty="0"/>
              <a:t> </a:t>
            </a:r>
            <a:r>
              <a:rPr lang="de-DE" sz="2800" dirty="0" err="1"/>
              <a:t>Magtaal</a:t>
            </a:r>
            <a:r>
              <a:rPr lang="de-DE" sz="2800" dirty="0"/>
              <a:t> – Oh Du schönes Altaigebirge!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6AB951D6-417A-4C70-BFE2-516C8A62C687}"/>
              </a:ext>
            </a:extLst>
          </p:cNvPr>
          <p:cNvSpPr txBox="1"/>
          <p:nvPr/>
        </p:nvSpPr>
        <p:spPr>
          <a:xfrm>
            <a:off x="921144" y="1628800"/>
            <a:ext cx="763284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Schritte der Obertonanalyse:</a:t>
            </a:r>
          </a:p>
          <a:p>
            <a:endParaRPr lang="de-DE" dirty="0"/>
          </a:p>
          <a:p>
            <a:r>
              <a:rPr lang="de-DE" dirty="0"/>
              <a:t>Auswahl eines prägnanten Abschnitts</a:t>
            </a:r>
          </a:p>
          <a:p>
            <a:r>
              <a:rPr lang="de-DE" dirty="0"/>
              <a:t>Transkription in Notenschrift</a:t>
            </a:r>
          </a:p>
          <a:p>
            <a:r>
              <a:rPr lang="de-DE" dirty="0"/>
              <a:t>In Audacity:</a:t>
            </a:r>
          </a:p>
          <a:p>
            <a:pPr marL="442913" indent="-179388"/>
            <a:r>
              <a:rPr lang="de-DE" dirty="0"/>
              <a:t>- systematische Isolation eines Tons (z.B. D3), bzw. mehrerer Töne,</a:t>
            </a:r>
          </a:p>
          <a:p>
            <a:pPr marL="442913" indent="-179388">
              <a:buFontTx/>
              <a:buChar char="-"/>
            </a:pPr>
            <a:r>
              <a:rPr lang="de-DE" dirty="0"/>
              <a:t>Frequenzbestimmung mittels </a:t>
            </a:r>
            <a:r>
              <a:rPr lang="de-DE" dirty="0" err="1"/>
              <a:t>Spektogramm</a:t>
            </a:r>
            <a:r>
              <a:rPr lang="de-DE" dirty="0"/>
              <a:t>,</a:t>
            </a:r>
          </a:p>
          <a:p>
            <a:pPr marL="442913" indent="-179388">
              <a:buFontTx/>
              <a:buChar char="-"/>
            </a:pPr>
            <a:r>
              <a:rPr lang="de-DE" dirty="0"/>
              <a:t>Kontrolle am Notenbeispiel.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C30CEC68-7404-4E3D-97E3-A7C9DB2607F0}"/>
              </a:ext>
            </a:extLst>
          </p:cNvPr>
          <p:cNvSpPr txBox="1"/>
          <p:nvPr/>
        </p:nvSpPr>
        <p:spPr>
          <a:xfrm>
            <a:off x="921144" y="5589240"/>
            <a:ext cx="748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Alle Details in Audacity sind hier verpackt (16 MB): </a:t>
            </a:r>
          </a:p>
          <a:p>
            <a:r>
              <a:rPr lang="de-DE" sz="1800" dirty="0">
                <a:hlinkClick r:id="rId2"/>
              </a:rPr>
              <a:t>www.musik-for.uni-oldenburg.de/weltstimmung/01Oberton/</a:t>
            </a:r>
            <a:r>
              <a:rPr lang="de-DE" sz="18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Altajn-Magtaal.zip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88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immung-tonsyst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5294376" cy="6949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1700808"/>
            <a:ext cx="6048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Die Obertonreihe und Obertonmusik der Welt</a:t>
            </a:r>
          </a:p>
          <a:p>
            <a:r>
              <a:rPr lang="de-DE" sz="2400" dirty="0"/>
              <a:t>(1. und 2. Doppelstunde)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403648" y="2780928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Vorerfahrungen mit der Obertonreihe</a:t>
            </a:r>
          </a:p>
          <a:p>
            <a:r>
              <a:rPr lang="de-DE" sz="1800" dirty="0"/>
              <a:t>Die Obertonreihe in den Musiken der Welt</a:t>
            </a:r>
          </a:p>
          <a:p>
            <a:r>
              <a:rPr lang="de-DE" sz="1800" dirty="0"/>
              <a:t>Struktur der Obertonreihe und Konsequenzen</a:t>
            </a:r>
          </a:p>
          <a:p>
            <a:r>
              <a:rPr lang="de-DE" sz="1800" b="1" dirty="0">
                <a:solidFill>
                  <a:srgbClr val="FF0000"/>
                </a:solidFill>
              </a:rPr>
              <a:t>Tools: Methoden der Frequenzanalyse, </a:t>
            </a:r>
            <a:r>
              <a:rPr lang="de-DE" sz="1800" b="1" dirty="0" err="1">
                <a:solidFill>
                  <a:srgbClr val="FF0000"/>
                </a:solidFill>
              </a:rPr>
              <a:t>Fourieranalyse</a:t>
            </a:r>
            <a:r>
              <a:rPr lang="de-DE" sz="1800" b="1" dirty="0">
                <a:solidFill>
                  <a:srgbClr val="FF0000"/>
                </a:solidFill>
              </a:rPr>
              <a:t> und -synthese</a:t>
            </a:r>
          </a:p>
          <a:p>
            <a:endParaRPr lang="de-DE" sz="1800" b="1" dirty="0">
              <a:solidFill>
                <a:srgbClr val="FF0000"/>
              </a:solidFill>
            </a:endParaRPr>
          </a:p>
          <a:p>
            <a:r>
              <a:rPr lang="de-DE" sz="1800" b="1" dirty="0">
                <a:solidFill>
                  <a:srgbClr val="FF0000"/>
                </a:solidFill>
              </a:rPr>
              <a:t>Obertongesang:</a:t>
            </a:r>
          </a:p>
          <a:p>
            <a:r>
              <a:rPr lang="de-DE" sz="1800" b="1" dirty="0">
                <a:solidFill>
                  <a:srgbClr val="FF0000"/>
                </a:solidFill>
              </a:rPr>
              <a:t>In Innerasien (</a:t>
            </a:r>
            <a:r>
              <a:rPr lang="de-DE" sz="1800" b="1" dirty="0" err="1">
                <a:solidFill>
                  <a:srgbClr val="FF0000"/>
                </a:solidFill>
              </a:rPr>
              <a:t>Tuva</a:t>
            </a:r>
            <a:r>
              <a:rPr lang="de-DE" sz="1800" b="1" dirty="0">
                <a:solidFill>
                  <a:srgbClr val="FF0000"/>
                </a:solidFill>
              </a:rPr>
              <a:t>, Mongolei u.a.)</a:t>
            </a:r>
          </a:p>
          <a:p>
            <a:r>
              <a:rPr lang="de-DE" sz="1800" b="1" dirty="0">
                <a:solidFill>
                  <a:srgbClr val="FF0000"/>
                </a:solidFill>
              </a:rPr>
              <a:t>Technik des europäischen Obertongesanges</a:t>
            </a:r>
          </a:p>
        </p:txBody>
      </p:sp>
    </p:spTree>
    <p:extLst>
      <p:ext uri="{BB962C8B-B14F-4D97-AF65-F5344CB8AC3E}">
        <p14:creationId xmlns:p14="http://schemas.microsoft.com/office/powerpoint/2010/main" xmlns="" val="82844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243689F-F985-4AE3-85C0-F0394D5A643B}"/>
              </a:ext>
            </a:extLst>
          </p:cNvPr>
          <p:cNvSpPr txBox="1"/>
          <p:nvPr/>
        </p:nvSpPr>
        <p:spPr>
          <a:xfrm>
            <a:off x="1187624" y="476672"/>
            <a:ext cx="669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Altaj</a:t>
            </a:r>
            <a:r>
              <a:rPr lang="de-DE" sz="2800" dirty="0"/>
              <a:t> </a:t>
            </a:r>
            <a:r>
              <a:rPr lang="de-DE" sz="2800" dirty="0" err="1"/>
              <a:t>Magtaal</a:t>
            </a:r>
            <a:r>
              <a:rPr lang="de-DE" sz="2800" dirty="0"/>
              <a:t> – Oh Du schönes Altaigebirge!</a:t>
            </a:r>
          </a:p>
        </p:txBody>
      </p:sp>
      <p:pic>
        <p:nvPicPr>
          <p:cNvPr id="4" name="Grafik 3" descr="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616" y="1412776"/>
            <a:ext cx="8347003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243689F-F985-4AE3-85C0-F0394D5A643B}"/>
              </a:ext>
            </a:extLst>
          </p:cNvPr>
          <p:cNvSpPr txBox="1"/>
          <p:nvPr/>
        </p:nvSpPr>
        <p:spPr>
          <a:xfrm>
            <a:off x="1187624" y="476672"/>
            <a:ext cx="669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Altaj</a:t>
            </a:r>
            <a:r>
              <a:rPr lang="de-DE" sz="2800" dirty="0"/>
              <a:t> </a:t>
            </a:r>
            <a:r>
              <a:rPr lang="de-DE" sz="2800" dirty="0" err="1"/>
              <a:t>Magtaal</a:t>
            </a:r>
            <a:r>
              <a:rPr lang="de-DE" sz="2800" dirty="0"/>
              <a:t> – Oh Du schönes Altaigebirge!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C30CEC68-7404-4E3D-97E3-A7C9DB2607F0}"/>
              </a:ext>
            </a:extLst>
          </p:cNvPr>
          <p:cNvSpPr txBox="1"/>
          <p:nvPr/>
        </p:nvSpPr>
        <p:spPr>
          <a:xfrm>
            <a:off x="452097" y="5911318"/>
            <a:ext cx="748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http://www.musik-for.uni-oldenburg.de/weltstimmung/01Oberton/Berechnung-Magtaal.xlsx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8" y="1261500"/>
            <a:ext cx="7109894" cy="43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125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243689F-F985-4AE3-85C0-F0394D5A643B}"/>
              </a:ext>
            </a:extLst>
          </p:cNvPr>
          <p:cNvSpPr txBox="1"/>
          <p:nvPr/>
        </p:nvSpPr>
        <p:spPr>
          <a:xfrm>
            <a:off x="1187624" y="476672"/>
            <a:ext cx="669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Altaj</a:t>
            </a:r>
            <a:r>
              <a:rPr lang="de-DE" sz="2800" dirty="0"/>
              <a:t> </a:t>
            </a:r>
            <a:r>
              <a:rPr lang="de-DE" sz="2800" dirty="0" err="1"/>
              <a:t>Magtaal</a:t>
            </a:r>
            <a:r>
              <a:rPr lang="de-DE" sz="2800" dirty="0"/>
              <a:t> – Oh Du schönes Altaigebirge!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C30CEC68-7404-4E3D-97E3-A7C9DB2607F0}"/>
              </a:ext>
            </a:extLst>
          </p:cNvPr>
          <p:cNvSpPr txBox="1"/>
          <p:nvPr/>
        </p:nvSpPr>
        <p:spPr>
          <a:xfrm>
            <a:off x="452097" y="5911318"/>
            <a:ext cx="748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http://www.musik-for.uni-oldenburg.de/weltstimmung/01Oberton/Berechnung-Magtaal.xlsx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xmlns="" id="{60B34998-E64C-4897-8754-11D21F314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347787"/>
              </p:ext>
            </p:extLst>
          </p:nvPr>
        </p:nvGraphicFramePr>
        <p:xfrm>
          <a:off x="1331640" y="1700808"/>
          <a:ext cx="5688631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899">
                  <a:extLst>
                    <a:ext uri="{9D8B030D-6E8A-4147-A177-3AD203B41FA5}">
                      <a16:colId xmlns:a16="http://schemas.microsoft.com/office/drawing/2014/main" xmlns="" val="2175957192"/>
                    </a:ext>
                  </a:extLst>
                </a:gridCol>
                <a:gridCol w="1166899">
                  <a:extLst>
                    <a:ext uri="{9D8B030D-6E8A-4147-A177-3AD203B41FA5}">
                      <a16:colId xmlns:a16="http://schemas.microsoft.com/office/drawing/2014/main" xmlns="" val="713442208"/>
                    </a:ext>
                  </a:extLst>
                </a:gridCol>
                <a:gridCol w="1604485">
                  <a:extLst>
                    <a:ext uri="{9D8B030D-6E8A-4147-A177-3AD203B41FA5}">
                      <a16:colId xmlns:a16="http://schemas.microsoft.com/office/drawing/2014/main" xmlns="" val="3527473392"/>
                    </a:ext>
                  </a:extLst>
                </a:gridCol>
                <a:gridCol w="1750348">
                  <a:extLst>
                    <a:ext uri="{9D8B030D-6E8A-4147-A177-3AD203B41FA5}">
                      <a16:colId xmlns:a16="http://schemas.microsoft.com/office/drawing/2014/main" xmlns="" val="1012725875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gemessen im Spektrum (Audacity)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3677067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hoch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164,8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E2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113435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304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293,7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52029399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582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587,3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D4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1345893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878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880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A4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356802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1046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1046,5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C5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34152458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1216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hoch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1174,7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D5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2736627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2317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hoch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2349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D6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25882436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5050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4978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D#7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3045587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7577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7040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A7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341158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179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988840"/>
            <a:ext cx="7776864" cy="41549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u="sng" dirty="0"/>
              <a:t>Definition: </a:t>
            </a:r>
            <a:r>
              <a:rPr lang="de-DE" dirty="0"/>
              <a:t>Instrumente mit nur </a:t>
            </a:r>
            <a:r>
              <a:rPr lang="de-DE" i="1" dirty="0"/>
              <a:t>einer </a:t>
            </a:r>
            <a:r>
              <a:rPr lang="de-DE" dirty="0"/>
              <a:t>Tonhöhe, aber der Möglichkeit, dass Spielende die Formanten dieses Grundtons musikalisch bedienen und damit „Obertonmelodien“ spielen können.</a:t>
            </a:r>
          </a:p>
          <a:p>
            <a:endParaRPr lang="de-DE" u="sng" dirty="0"/>
          </a:p>
          <a:p>
            <a:r>
              <a:rPr lang="de-DE" u="sng" dirty="0"/>
              <a:t>Beispiele: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/>
              <a:t>Obertongesang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 err="1"/>
              <a:t>Didgeridoo</a:t>
            </a:r>
            <a:r>
              <a:rPr lang="de-DE" dirty="0"/>
              <a:t> (Australien)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 err="1"/>
              <a:t>Tampura</a:t>
            </a:r>
            <a:r>
              <a:rPr lang="de-DE" dirty="0"/>
              <a:t> (Indien)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/>
              <a:t>Maultrommel (Zentralasien, Europa)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/>
              <a:t>Musikbogen/</a:t>
            </a:r>
            <a:r>
              <a:rPr lang="de-DE" dirty="0" err="1"/>
              <a:t>Berimbao</a:t>
            </a:r>
            <a:r>
              <a:rPr lang="de-DE" dirty="0"/>
              <a:t> (Zentralafrika, Brasilien)</a:t>
            </a:r>
          </a:p>
        </p:txBody>
      </p:sp>
      <p:sp>
        <p:nvSpPr>
          <p:cNvPr id="3" name="Rechteck 2"/>
          <p:cNvSpPr/>
          <p:nvPr/>
        </p:nvSpPr>
        <p:spPr>
          <a:xfrm>
            <a:off x="323528" y="332656"/>
            <a:ext cx="819455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6600" b="1" cap="none" spc="0" dirty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1796D357-6B82-4447-97A8-9AE86AB45217}"/>
              </a:ext>
            </a:extLst>
          </p:cNvPr>
          <p:cNvSpPr txBox="1"/>
          <p:nvPr/>
        </p:nvSpPr>
        <p:spPr>
          <a:xfrm>
            <a:off x="2195736" y="548680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Nachtrag: „</a:t>
            </a:r>
            <a:r>
              <a:rPr lang="de-DE" dirty="0" err="1"/>
              <a:t>Formantinstrumente</a:t>
            </a:r>
            <a:r>
              <a:rPr lang="de-DE" dirty="0"/>
              <a:t>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43608" y="4941168"/>
            <a:ext cx="65590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„Obertonmusik der Welt“ – </a:t>
            </a:r>
            <a:r>
              <a:rPr lang="de-DE" dirty="0" err="1"/>
              <a:t>Formantinstrumente</a:t>
            </a:r>
            <a:r>
              <a:rPr lang="de-DE" dirty="0"/>
              <a:t> </a:t>
            </a:r>
          </a:p>
          <a:p>
            <a:r>
              <a:rPr lang="de-DE" dirty="0"/>
              <a:t>rund um den Globus:</a:t>
            </a:r>
          </a:p>
          <a:p>
            <a:r>
              <a:rPr lang="de-DE" dirty="0">
                <a:hlinkClick r:id="rId3"/>
              </a:rPr>
              <a:t>https://www.youtube.com/watch?v=h9XPvYzgOIY</a:t>
            </a:r>
            <a:endParaRPr lang="de-DE" dirty="0"/>
          </a:p>
          <a:p>
            <a:endParaRPr lang="de-DE" dirty="0"/>
          </a:p>
        </p:txBody>
      </p:sp>
      <p:pic>
        <p:nvPicPr>
          <p:cNvPr id="6" name="Onlinemedien 5">
            <a:hlinkClick r:id="" action="ppaction://media"/>
            <a:extLst>
              <a:ext uri="{FF2B5EF4-FFF2-40B4-BE49-F238E27FC236}">
                <a16:creationId xmlns:a16="http://schemas.microsoft.com/office/drawing/2014/main" xmlns="" id="{1E6D6FC1-CFD4-4A16-8E14-A9CE6D4422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1700808"/>
            <a:ext cx="3816424" cy="28623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1796D357-6B82-4447-97A8-9AE86AB45217}"/>
              </a:ext>
            </a:extLst>
          </p:cNvPr>
          <p:cNvSpPr txBox="1"/>
          <p:nvPr/>
        </p:nvSpPr>
        <p:spPr>
          <a:xfrm>
            <a:off x="2195736" y="548680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Nachtrag: „</a:t>
            </a:r>
            <a:r>
              <a:rPr lang="de-DE" dirty="0" err="1"/>
              <a:t>Formantinstrumente</a:t>
            </a:r>
            <a:r>
              <a:rPr lang="de-DE" dirty="0"/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988840"/>
            <a:ext cx="7776864" cy="41549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u="sng" dirty="0"/>
              <a:t>Definition: </a:t>
            </a:r>
            <a:r>
              <a:rPr lang="de-DE" dirty="0"/>
              <a:t>Instrumente mit nur </a:t>
            </a:r>
            <a:r>
              <a:rPr lang="de-DE" i="1" dirty="0"/>
              <a:t>einer </a:t>
            </a:r>
            <a:r>
              <a:rPr lang="de-DE" dirty="0"/>
              <a:t>Tonhöhe, aber der Möglichkeit, dass Spielende die Formanten dieses Grundtons musikalisch bedienen und damit „</a:t>
            </a:r>
            <a:r>
              <a:rPr lang="de-DE" dirty="0" err="1"/>
              <a:t>Obertonmelodie“n</a:t>
            </a:r>
            <a:r>
              <a:rPr lang="de-DE" dirty="0"/>
              <a:t> spielen können.</a:t>
            </a:r>
          </a:p>
          <a:p>
            <a:endParaRPr lang="de-DE" u="sng" dirty="0"/>
          </a:p>
          <a:p>
            <a:r>
              <a:rPr lang="de-DE" u="sng" dirty="0"/>
              <a:t>Beispiele: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>
                <a:solidFill>
                  <a:srgbClr val="C00000"/>
                </a:solidFill>
              </a:rPr>
              <a:t>Obertongesang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 err="1">
                <a:solidFill>
                  <a:srgbClr val="C00000"/>
                </a:solidFill>
              </a:rPr>
              <a:t>Didgeridoo</a:t>
            </a:r>
            <a:r>
              <a:rPr lang="de-DE" dirty="0">
                <a:solidFill>
                  <a:srgbClr val="C00000"/>
                </a:solidFill>
              </a:rPr>
              <a:t> (Australien)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 err="1">
                <a:solidFill>
                  <a:srgbClr val="C00000"/>
                </a:solidFill>
              </a:rPr>
              <a:t>Tampura</a:t>
            </a:r>
            <a:r>
              <a:rPr lang="de-DE" dirty="0">
                <a:solidFill>
                  <a:srgbClr val="C00000"/>
                </a:solidFill>
              </a:rPr>
              <a:t> (Indien)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>
                <a:solidFill>
                  <a:srgbClr val="C00000"/>
                </a:solidFill>
              </a:rPr>
              <a:t>Maultrommel (Zentralasien, Europa)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de-DE" dirty="0">
                <a:solidFill>
                  <a:srgbClr val="C00000"/>
                </a:solidFill>
              </a:rPr>
              <a:t>Musikbogen/</a:t>
            </a:r>
            <a:r>
              <a:rPr lang="de-DE" dirty="0" err="1">
                <a:solidFill>
                  <a:srgbClr val="C00000"/>
                </a:solidFill>
              </a:rPr>
              <a:t>Berimbao</a:t>
            </a:r>
            <a:r>
              <a:rPr lang="de-DE" dirty="0">
                <a:solidFill>
                  <a:srgbClr val="C00000"/>
                </a:solidFill>
              </a:rPr>
              <a:t> (Zentralafrika, Brasilien)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1796D357-6B82-4447-97A8-9AE86AB45217}"/>
              </a:ext>
            </a:extLst>
          </p:cNvPr>
          <p:cNvSpPr txBox="1"/>
          <p:nvPr/>
        </p:nvSpPr>
        <p:spPr>
          <a:xfrm>
            <a:off x="2195736" y="548680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Nachtrag: „</a:t>
            </a:r>
            <a:r>
              <a:rPr lang="de-DE" dirty="0" err="1"/>
              <a:t>Formantinstrumente</a:t>
            </a:r>
            <a:r>
              <a:rPr lang="de-DE" dirty="0"/>
              <a:t>“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4139952" y="2996952"/>
            <a:ext cx="3312368" cy="1368152"/>
          </a:xfrm>
          <a:prstGeom prst="wedgeEllipseCallout">
            <a:avLst>
              <a:gd name="adj1" fmla="val -61563"/>
              <a:gd name="adj2" fmla="val 7564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Hörbeispiele</a:t>
            </a:r>
          </a:p>
          <a:p>
            <a:pPr algn="ctr"/>
            <a:r>
              <a:rPr lang="de-DE" b="1" dirty="0" err="1">
                <a:solidFill>
                  <a:srgbClr val="FF0000"/>
                </a:solidFill>
              </a:rPr>
              <a:t>Whos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is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who</a:t>
            </a:r>
            <a:r>
              <a:rPr lang="de-DE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031342" cy="602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683568" y="6309320"/>
            <a:ext cx="7365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www.musik-for.uni-oldenburg.de/weltstimmung/01Oberton/Formantinstrumente.mp3</a:t>
            </a:r>
            <a:endParaRPr lang="de-DE" sz="1600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B14E2D1-6B3D-4299-A21F-5C1BF30777F4}"/>
              </a:ext>
            </a:extLst>
          </p:cNvPr>
          <p:cNvSpPr txBox="1"/>
          <p:nvPr/>
        </p:nvSpPr>
        <p:spPr>
          <a:xfrm>
            <a:off x="4067944" y="328498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2661F0F2-668B-4A8C-8EA6-5E46274E6E3D}"/>
              </a:ext>
            </a:extLst>
          </p:cNvPr>
          <p:cNvSpPr txBox="1"/>
          <p:nvPr/>
        </p:nvSpPr>
        <p:spPr>
          <a:xfrm>
            <a:off x="1619672" y="500608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EAFE1698-BE3A-4D7C-B45F-D9D220AB2EFF}"/>
              </a:ext>
            </a:extLst>
          </p:cNvPr>
          <p:cNvSpPr txBox="1"/>
          <p:nvPr/>
        </p:nvSpPr>
        <p:spPr>
          <a:xfrm>
            <a:off x="8388424" y="400506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8DBFECB9-66D7-475C-AE5D-ED13B18E02AC}"/>
              </a:ext>
            </a:extLst>
          </p:cNvPr>
          <p:cNvSpPr txBox="1"/>
          <p:nvPr/>
        </p:nvSpPr>
        <p:spPr>
          <a:xfrm>
            <a:off x="5220072" y="508518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C81ACBC9-400C-4518-85D8-5C3C5AD3B6C6}"/>
              </a:ext>
            </a:extLst>
          </p:cNvPr>
          <p:cNvSpPr txBox="1"/>
          <p:nvPr/>
        </p:nvSpPr>
        <p:spPr>
          <a:xfrm>
            <a:off x="1739297" y="11967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feil nach rechts 9"/>
          <p:cNvSpPr/>
          <p:nvPr/>
        </p:nvSpPr>
        <p:spPr>
          <a:xfrm>
            <a:off x="2195736" y="260648"/>
            <a:ext cx="3960440" cy="93610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Die richtige Reihenfolge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743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23928" y="2924944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Eigene Dateien\Musik der Welt UEs\bilder\asi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400"/>
            <a:ext cx="9144000" cy="6910388"/>
          </a:xfrm>
          <a:prstGeom prst="rect">
            <a:avLst/>
          </a:prstGeom>
          <a:noFill/>
        </p:spPr>
      </p:pic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895600" y="1752600"/>
            <a:ext cx="3276600" cy="3124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F136A9A8-29E9-4F66-B91B-2D3AD4382F73}"/>
              </a:ext>
            </a:extLst>
          </p:cNvPr>
          <p:cNvSpPr txBox="1"/>
          <p:nvPr/>
        </p:nvSpPr>
        <p:spPr>
          <a:xfrm rot="21016448">
            <a:off x="1417394" y="2711231"/>
            <a:ext cx="615681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3600" b="1" dirty="0"/>
              <a:t>die Wiege des Obertongesangs</a:t>
            </a:r>
          </a:p>
        </p:txBody>
      </p:sp>
      <p:sp>
        <p:nvSpPr>
          <p:cNvPr id="5" name="Rechteck 4"/>
          <p:cNvSpPr/>
          <p:nvPr/>
        </p:nvSpPr>
        <p:spPr>
          <a:xfrm>
            <a:off x="251520" y="260648"/>
            <a:ext cx="819455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6600" b="1" cap="none" spc="0" dirty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E:\TIBE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750"/>
            <a:ext cx="7010400" cy="6651625"/>
          </a:xfrm>
          <a:prstGeom prst="rect">
            <a:avLst/>
          </a:prstGeom>
          <a:noFill/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68D98598-A448-4230-8C8E-92A6483F5C9E}"/>
              </a:ext>
            </a:extLst>
          </p:cNvPr>
          <p:cNvSpPr/>
          <p:nvPr/>
        </p:nvSpPr>
        <p:spPr>
          <a:xfrm>
            <a:off x="683568" y="2420888"/>
            <a:ext cx="1800200" cy="93610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MusikderWelt\Obertonmusik\bilder\mongole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6115050" cy="6858000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0" y="44958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Mongolei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2" name="Text Box 1028"/>
          <p:cNvSpPr txBox="1">
            <a:spLocks noChangeArrowheads="1"/>
          </p:cNvSpPr>
          <p:nvPr/>
        </p:nvSpPr>
        <p:spPr bwMode="auto">
          <a:xfrm>
            <a:off x="2819400" y="6400800"/>
            <a:ext cx="255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Landschaft in Tuva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ertongesang-Beispiel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8172400" cy="459697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03648" y="5877272"/>
            <a:ext cx="648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4"/>
              </a:rPr>
              <a:t>https://www.youtube.com/watch?v=43hDg4WplDI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MusikderWelt\Obertonmusik\bilder\CHOEMI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5303">
            <a:off x="1703301" y="565550"/>
            <a:ext cx="4509120" cy="437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8A64CA90-3B1A-44AA-A8FD-E89EA660D982}"/>
              </a:ext>
            </a:extLst>
          </p:cNvPr>
          <p:cNvSpPr txBox="1"/>
          <p:nvPr/>
        </p:nvSpPr>
        <p:spPr>
          <a:xfrm>
            <a:off x="1403648" y="537321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Versuchen Sie, die Obertonstimme heraus zu hören!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8FF6452-6AED-4832-A9A9-6E7BF978C471}"/>
              </a:ext>
            </a:extLst>
          </p:cNvPr>
          <p:cNvSpPr txBox="1"/>
          <p:nvPr/>
        </p:nvSpPr>
        <p:spPr>
          <a:xfrm>
            <a:off x="315001" y="6109288"/>
            <a:ext cx="8513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https://www.musik-for.uni-oldenburg.de/weltstimmung/01Oberton/Choemii-Original.mp3</a:t>
            </a:r>
            <a:endParaRPr 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260648"/>
            <a:ext cx="819455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6600" b="1" cap="none" spc="0" dirty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CCC61820-D55D-4BB2-A792-EC76C8977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6" y="1252211"/>
            <a:ext cx="9144000" cy="529041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D181FDDD-D9AE-4C2A-B982-1EE5D220637A}"/>
              </a:ext>
            </a:extLst>
          </p:cNvPr>
          <p:cNvSpPr txBox="1"/>
          <p:nvPr/>
        </p:nvSpPr>
        <p:spPr>
          <a:xfrm>
            <a:off x="755576" y="31537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Obertonstimme speist sich aus der Obertonreihe des bordunartigen tiefen Tons:</a:t>
            </a:r>
          </a:p>
        </p:txBody>
      </p:sp>
    </p:spTree>
    <p:extLst>
      <p:ext uri="{BB962C8B-B14F-4D97-AF65-F5344CB8AC3E}">
        <p14:creationId xmlns:p14="http://schemas.microsoft.com/office/powerpoint/2010/main" xmlns="" val="137636563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Bildschirmpräsentation (4:3)</PresentationFormat>
  <Paragraphs>145</Paragraphs>
  <Slides>28</Slides>
  <Notes>4</Notes>
  <HiddenSlides>0</HiddenSlides>
  <MMClips>6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</vt:vector>
  </TitlesOfParts>
  <Company>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wms</dc:creator>
  <cp:lastModifiedBy>Wolfgang Martin Stroh</cp:lastModifiedBy>
  <cp:revision>69</cp:revision>
  <dcterms:created xsi:type="dcterms:W3CDTF">2001-09-07T13:17:34Z</dcterms:created>
  <dcterms:modified xsi:type="dcterms:W3CDTF">2021-04-17T13:48:39Z</dcterms:modified>
</cp:coreProperties>
</file>