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4" r:id="rId3"/>
    <p:sldId id="271" r:id="rId4"/>
    <p:sldId id="267" r:id="rId5"/>
    <p:sldId id="270" r:id="rId6"/>
    <p:sldId id="272" r:id="rId7"/>
    <p:sldId id="273" r:id="rId8"/>
    <p:sldId id="274" r:id="rId9"/>
    <p:sldId id="275" r:id="rId10"/>
    <p:sldId id="277" r:id="rId11"/>
    <p:sldId id="276" r:id="rId12"/>
    <p:sldId id="278" r:id="rId13"/>
    <p:sldId id="259" r:id="rId14"/>
    <p:sldId id="258" r:id="rId15"/>
    <p:sldId id="260" r:id="rId16"/>
    <p:sldId id="279" r:id="rId17"/>
    <p:sldId id="280" r:id="rId18"/>
    <p:sldId id="284" r:id="rId19"/>
    <p:sldId id="261" r:id="rId20"/>
    <p:sldId id="262" r:id="rId21"/>
    <p:sldId id="263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D68B2-52BA-4192-B5A6-2825DA5DF4F5}" type="datetimeFigureOut">
              <a:rPr lang="de-DE" smtClean="0"/>
              <a:pPr/>
              <a:t>29.04.2021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FFB97-F817-4F82-B1D6-8678528C2CC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2F774-7056-4693-B428-6E8C6363A899}" type="slidenum">
              <a:rPr lang="de-DE"/>
              <a:pPr/>
              <a:t>4</a:t>
            </a:fld>
            <a:endParaRPr lang="de-DE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CD Garland Near East. Tgasim Improvisation im Maqam. „Bayati“, Jihad Racy. Aufn. 1993 in Los Angeles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B952B-DBF2-4748-8203-1BC2D25BFCBB}" type="slidenum">
              <a:rPr lang="de-DE"/>
              <a:pPr/>
              <a:t>5</a:t>
            </a:fld>
            <a:endParaRPr lang="de-DE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Embryo Tour 1998, track 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5F96-FF37-43C3-A6FF-AA11BEEB6871}" type="datetimeFigureOut">
              <a:rPr lang="de-DE" smtClean="0"/>
              <a:pPr/>
              <a:t>29.04.2021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E4C-1E5B-4053-BFC6-7FEDB75528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5F96-FF37-43C3-A6FF-AA11BEEB6871}" type="datetimeFigureOut">
              <a:rPr lang="de-DE" smtClean="0"/>
              <a:pPr/>
              <a:t>29.04.2021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E4C-1E5B-4053-BFC6-7FEDB75528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5F96-FF37-43C3-A6FF-AA11BEEB6871}" type="datetimeFigureOut">
              <a:rPr lang="de-DE" smtClean="0"/>
              <a:pPr/>
              <a:t>29.04.2021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E4C-1E5B-4053-BFC6-7FEDB75528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5F96-FF37-43C3-A6FF-AA11BEEB6871}" type="datetimeFigureOut">
              <a:rPr lang="de-DE" smtClean="0"/>
              <a:pPr/>
              <a:t>29.04.2021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E4C-1E5B-4053-BFC6-7FEDB75528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5F96-FF37-43C3-A6FF-AA11BEEB6871}" type="datetimeFigureOut">
              <a:rPr lang="de-DE" smtClean="0"/>
              <a:pPr/>
              <a:t>29.04.2021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E4C-1E5B-4053-BFC6-7FEDB75528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5F96-FF37-43C3-A6FF-AA11BEEB6871}" type="datetimeFigureOut">
              <a:rPr lang="de-DE" smtClean="0"/>
              <a:pPr/>
              <a:t>29.04.2021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E4C-1E5B-4053-BFC6-7FEDB75528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5F96-FF37-43C3-A6FF-AA11BEEB6871}" type="datetimeFigureOut">
              <a:rPr lang="de-DE" smtClean="0"/>
              <a:pPr/>
              <a:t>29.04.2021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E4C-1E5B-4053-BFC6-7FEDB75528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5F96-FF37-43C3-A6FF-AA11BEEB6871}" type="datetimeFigureOut">
              <a:rPr lang="de-DE" smtClean="0"/>
              <a:pPr/>
              <a:t>29.04.2021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E4C-1E5B-4053-BFC6-7FEDB75528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5F96-FF37-43C3-A6FF-AA11BEEB6871}" type="datetimeFigureOut">
              <a:rPr lang="de-DE" smtClean="0"/>
              <a:pPr/>
              <a:t>29.04.2021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E4C-1E5B-4053-BFC6-7FEDB75528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5F96-FF37-43C3-A6FF-AA11BEEB6871}" type="datetimeFigureOut">
              <a:rPr lang="de-DE" smtClean="0"/>
              <a:pPr/>
              <a:t>29.04.2021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E4C-1E5B-4053-BFC6-7FEDB75528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5F96-FF37-43C3-A6FF-AA11BEEB6871}" type="datetimeFigureOut">
              <a:rPr lang="de-DE" smtClean="0"/>
              <a:pPr/>
              <a:t>29.04.2021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3E4C-1E5B-4053-BFC6-7FEDB75528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5F96-FF37-43C3-A6FF-AA11BEEB6871}" type="datetimeFigureOut">
              <a:rPr lang="de-DE" smtClean="0"/>
              <a:pPr/>
              <a:t>29.04.2021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43E4C-1E5B-4053-BFC6-7FEDB755282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GG68Ux47K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ZGG68Ux47Ks" TargetMode="Externa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GG68Ux47Ks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usikinstrumente\Saiten_arabisch\audio\ud%20taqsim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immung-tonsyste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48680"/>
            <a:ext cx="5294376" cy="6949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051720" y="1628800"/>
            <a:ext cx="4959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Arabische, türkische, persische Musik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2996952"/>
            <a:ext cx="64025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Stimmung der </a:t>
            </a:r>
            <a:r>
              <a:rPr lang="de-DE" dirty="0" err="1" smtClean="0"/>
              <a:t>Saz</a:t>
            </a:r>
            <a:r>
              <a:rPr lang="de-DE" dirty="0" smtClean="0"/>
              <a:t> (</a:t>
            </a:r>
            <a:r>
              <a:rPr lang="de-DE" dirty="0" err="1" smtClean="0"/>
              <a:t>Baglama</a:t>
            </a:r>
            <a:r>
              <a:rPr lang="de-DE" dirty="0" smtClean="0"/>
              <a:t>) 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„</a:t>
            </a:r>
            <a:r>
              <a:rPr lang="de-DE" dirty="0" err="1" smtClean="0"/>
              <a:t>Türküler</a:t>
            </a:r>
            <a:r>
              <a:rPr lang="de-DE" dirty="0" smtClean="0"/>
              <a:t>“ (traditionelle Volkslieder) und „</a:t>
            </a:r>
            <a:r>
              <a:rPr lang="de-DE" dirty="0" err="1" smtClean="0"/>
              <a:t>dere</a:t>
            </a:r>
            <a:r>
              <a:rPr lang="de-DE" dirty="0" smtClean="0"/>
              <a:t> </a:t>
            </a:r>
            <a:r>
              <a:rPr lang="de-DE" dirty="0" err="1" smtClean="0"/>
              <a:t>geliyor</a:t>
            </a:r>
            <a:r>
              <a:rPr lang="de-DE" dirty="0" smtClean="0"/>
              <a:t> </a:t>
            </a:r>
            <a:r>
              <a:rPr lang="de-DE" dirty="0" err="1" smtClean="0"/>
              <a:t>dere</a:t>
            </a:r>
            <a:r>
              <a:rPr lang="de-DE" dirty="0" smtClean="0"/>
              <a:t>“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Was ist „</a:t>
            </a:r>
            <a:r>
              <a:rPr lang="de-DE" dirty="0" err="1" smtClean="0"/>
              <a:t>Maqam</a:t>
            </a:r>
            <a:r>
              <a:rPr lang="de-DE" dirty="0" smtClean="0"/>
              <a:t>“ („</a:t>
            </a:r>
            <a:r>
              <a:rPr lang="de-DE" dirty="0" err="1" smtClean="0"/>
              <a:t>Makam</a:t>
            </a:r>
            <a:r>
              <a:rPr lang="de-DE" dirty="0" smtClean="0"/>
              <a:t>“)? Der </a:t>
            </a:r>
            <a:r>
              <a:rPr lang="de-DE" dirty="0" err="1" smtClean="0"/>
              <a:t>Maqam</a:t>
            </a:r>
            <a:r>
              <a:rPr lang="de-DE" dirty="0" smtClean="0"/>
              <a:t>-Player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Alt-arabische Theorien zur </a:t>
            </a:r>
            <a:r>
              <a:rPr lang="de-DE" dirty="0" err="1" smtClean="0"/>
              <a:t>Oud</a:t>
            </a:r>
            <a:r>
              <a:rPr lang="de-DE" dirty="0" smtClean="0"/>
              <a:t>-(Lauten-)Stimmung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Stimmung der </a:t>
            </a:r>
            <a:r>
              <a:rPr lang="de-DE" dirty="0" err="1" smtClean="0"/>
              <a:t>Maqam‘s</a:t>
            </a:r>
            <a:r>
              <a:rPr lang="de-DE" dirty="0" smtClean="0"/>
              <a:t> nach Suphi </a:t>
            </a:r>
            <a:r>
              <a:rPr lang="de-DE" dirty="0" err="1" smtClean="0"/>
              <a:t>Ezgi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Arabische Popmusik, „East </a:t>
            </a:r>
            <a:r>
              <a:rPr lang="de-DE" dirty="0" err="1" smtClean="0"/>
              <a:t>meets</a:t>
            </a:r>
            <a:r>
              <a:rPr lang="de-DE" dirty="0" smtClean="0"/>
              <a:t> West“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Saz-Bü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2750"/>
            <a:ext cx="9144000" cy="60325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3568" y="620688"/>
            <a:ext cx="24682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Bundabstände</a:t>
            </a:r>
            <a:endParaRPr lang="de-DE" sz="2400" dirty="0"/>
          </a:p>
        </p:txBody>
      </p:sp>
      <p:sp>
        <p:nvSpPr>
          <p:cNvPr id="4" name="Pfeil nach oben 3"/>
          <p:cNvSpPr/>
          <p:nvPr/>
        </p:nvSpPr>
        <p:spPr>
          <a:xfrm>
            <a:off x="3635896" y="4365104"/>
            <a:ext cx="360040" cy="43204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oben 4"/>
          <p:cNvSpPr/>
          <p:nvPr/>
        </p:nvSpPr>
        <p:spPr>
          <a:xfrm>
            <a:off x="5220072" y="3429000"/>
            <a:ext cx="360040" cy="43204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oben 6"/>
          <p:cNvSpPr/>
          <p:nvPr/>
        </p:nvSpPr>
        <p:spPr>
          <a:xfrm>
            <a:off x="7092280" y="2492896"/>
            <a:ext cx="360040" cy="43204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oben 9"/>
          <p:cNvSpPr/>
          <p:nvPr/>
        </p:nvSpPr>
        <p:spPr>
          <a:xfrm>
            <a:off x="8100392" y="1916832"/>
            <a:ext cx="360040" cy="432048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004048" y="1772816"/>
            <a:ext cx="60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92D050"/>
                </a:solidFill>
              </a:rPr>
              <a:t>C#</a:t>
            </a:r>
            <a:endParaRPr lang="de-DE" sz="3200" b="1" dirty="0">
              <a:solidFill>
                <a:srgbClr val="92D05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00192" y="1124744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92D050"/>
                </a:solidFill>
              </a:rPr>
              <a:t>D</a:t>
            </a:r>
            <a:r>
              <a:rPr lang="de-DE" sz="3200" b="1" dirty="0" smtClean="0">
                <a:solidFill>
                  <a:srgbClr val="92D050"/>
                </a:solidFill>
              </a:rPr>
              <a:t>#</a:t>
            </a:r>
            <a:endParaRPr lang="de-DE" sz="3200" b="1" dirty="0">
              <a:solidFill>
                <a:srgbClr val="92D05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76057" y="4941168"/>
            <a:ext cx="273630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Zusätzliche Bünde = zusätzliche Tonhöhen!</a:t>
            </a:r>
            <a:endParaRPr lang="de-DE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620688"/>
            <a:ext cx="58525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Bundabstände und der Tonvorrat der </a:t>
            </a:r>
            <a:r>
              <a:rPr lang="de-DE" sz="2400" dirty="0" err="1" smtClean="0"/>
              <a:t>Saz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827584" y="1556792"/>
            <a:ext cx="784541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de-DE" sz="2000" dirty="0" smtClean="0"/>
              <a:t>Herangehensweise 1:</a:t>
            </a:r>
          </a:p>
          <a:p>
            <a:pPr marL="342900" indent="-342900"/>
            <a:r>
              <a:rPr lang="de-DE" sz="2000" dirty="0" smtClean="0"/>
              <a:t>Töne spielen – aufnehmen – Frequenz bestimmen – Intervalle bestimmen</a:t>
            </a:r>
          </a:p>
          <a:p>
            <a:pPr marL="342900" indent="-342900"/>
            <a:endParaRPr lang="de-DE" sz="2000" dirty="0"/>
          </a:p>
          <a:p>
            <a:pPr marL="342900" indent="-342900"/>
            <a:r>
              <a:rPr lang="de-DE" sz="2000" dirty="0" smtClean="0"/>
              <a:t>Herangehensweise 2:</a:t>
            </a:r>
          </a:p>
          <a:p>
            <a:pPr marL="342900" indent="-342900"/>
            <a:r>
              <a:rPr lang="de-DE" sz="2000" dirty="0" smtClean="0"/>
              <a:t>Bundabstände messen – (Frequenz bestimmen -) Intervall bestimmen</a:t>
            </a:r>
          </a:p>
          <a:p>
            <a:pPr marL="342900" indent="-342900"/>
            <a:endParaRPr lang="de-DE" sz="2000" dirty="0"/>
          </a:p>
          <a:p>
            <a:pPr marL="342900" indent="-342900"/>
            <a:r>
              <a:rPr lang="de-DE" sz="2000" dirty="0" smtClean="0"/>
              <a:t>Herangehensweise 3:</a:t>
            </a:r>
          </a:p>
          <a:p>
            <a:pPr marL="342900" indent="-342900"/>
            <a:r>
              <a:rPr lang="de-DE" sz="2000" dirty="0" smtClean="0"/>
              <a:t>Bundabstände „temperiert“ berechnen – Intervalle errechnen</a:t>
            </a:r>
          </a:p>
          <a:p>
            <a:pPr marL="342900" indent="-342900"/>
            <a:endParaRPr lang="de-DE" sz="2000" dirty="0"/>
          </a:p>
          <a:p>
            <a:pPr marL="342900" indent="-342900"/>
            <a:r>
              <a:rPr lang="de-DE" sz="2000" dirty="0" smtClean="0"/>
              <a:t>Auswertung:</a:t>
            </a:r>
          </a:p>
          <a:p>
            <a:pPr marL="342900" indent="-342900"/>
            <a:r>
              <a:rPr lang="de-DE" sz="2000" dirty="0" smtClean="0"/>
              <a:t>Theorie: Alle Werte miteinander vergleichen.</a:t>
            </a:r>
          </a:p>
          <a:p>
            <a:pPr marL="342900" indent="-342900"/>
            <a:r>
              <a:rPr lang="de-DE" sz="2000" dirty="0" smtClean="0"/>
              <a:t>Praxis 1: Musik spielen am Instrument (Video!)</a:t>
            </a:r>
          </a:p>
          <a:p>
            <a:pPr marL="342900" indent="-342900"/>
            <a:r>
              <a:rPr lang="de-DE" sz="2000" dirty="0" smtClean="0"/>
              <a:t>Praxis 2: Stimmungen der Musikstücke mit dem </a:t>
            </a:r>
            <a:r>
              <a:rPr lang="de-DE" sz="2000" dirty="0" err="1" smtClean="0"/>
              <a:t>Maqam</a:t>
            </a:r>
            <a:r>
              <a:rPr lang="de-DE" sz="2000" dirty="0" smtClean="0"/>
              <a:t>-Player abspielen</a:t>
            </a:r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620688"/>
            <a:ext cx="58525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Bundabstände und der Tonvorrat der </a:t>
            </a:r>
            <a:r>
              <a:rPr lang="de-DE" sz="2400" dirty="0" err="1" smtClean="0"/>
              <a:t>Saz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827584" y="1556792"/>
            <a:ext cx="784541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de-DE" sz="2000" dirty="0" smtClean="0"/>
              <a:t>Herangehensweise 1:</a:t>
            </a:r>
          </a:p>
          <a:p>
            <a:pPr marL="342900" indent="-342900"/>
            <a:r>
              <a:rPr lang="de-DE" sz="2000" dirty="0" smtClean="0"/>
              <a:t>Töne spielen – aufnehmen – Frequenz bestimmen – Intervalle bestimmen</a:t>
            </a:r>
          </a:p>
          <a:p>
            <a:pPr marL="342900" indent="-342900"/>
            <a:endParaRPr lang="de-DE" sz="2000" dirty="0"/>
          </a:p>
          <a:p>
            <a:pPr marL="342900" indent="-342900"/>
            <a:r>
              <a:rPr lang="de-DE" sz="2000" dirty="0" smtClean="0"/>
              <a:t>Herangehensweise 2:</a:t>
            </a:r>
          </a:p>
          <a:p>
            <a:pPr marL="342900" indent="-342900"/>
            <a:r>
              <a:rPr lang="de-DE" sz="2000" dirty="0" smtClean="0"/>
              <a:t>Bundabstände messen – (Frequenz bestimmen -) Intervall bestimmen</a:t>
            </a:r>
          </a:p>
          <a:p>
            <a:pPr marL="342900" indent="-342900"/>
            <a:endParaRPr lang="de-DE" sz="2000" dirty="0"/>
          </a:p>
          <a:p>
            <a:pPr marL="342900" indent="-342900"/>
            <a:r>
              <a:rPr lang="de-DE" sz="2000" dirty="0" smtClean="0"/>
              <a:t>Herangehensweise 3:</a:t>
            </a:r>
          </a:p>
          <a:p>
            <a:pPr marL="342900" indent="-342900"/>
            <a:r>
              <a:rPr lang="de-DE" sz="2000" dirty="0" smtClean="0"/>
              <a:t>Bundabstände „temperiert“ berechnen – Intervalle errechnen</a:t>
            </a:r>
          </a:p>
          <a:p>
            <a:pPr marL="342900" indent="-342900"/>
            <a:endParaRPr lang="de-DE" sz="2000" dirty="0"/>
          </a:p>
          <a:p>
            <a:pPr marL="342900" indent="-342900"/>
            <a:r>
              <a:rPr lang="de-DE" sz="2000" dirty="0" smtClean="0"/>
              <a:t>Auswertung:</a:t>
            </a:r>
          </a:p>
          <a:p>
            <a:pPr marL="342900" indent="-342900"/>
            <a:r>
              <a:rPr lang="de-DE" sz="2000" dirty="0" smtClean="0"/>
              <a:t>Theorie: Alle Werte miteinander vergleichen.</a:t>
            </a:r>
          </a:p>
          <a:p>
            <a:pPr marL="342900" indent="-342900"/>
            <a:r>
              <a:rPr lang="de-DE" sz="2000" dirty="0" smtClean="0"/>
              <a:t>Praxis 1: Musik spielen am Instrument (Video!)</a:t>
            </a:r>
          </a:p>
          <a:p>
            <a:pPr marL="342900" indent="-342900"/>
            <a:r>
              <a:rPr lang="de-DE" sz="2000" dirty="0" smtClean="0"/>
              <a:t>Praxis 2: Stimmungen der Musikstücke mit dem </a:t>
            </a:r>
            <a:r>
              <a:rPr lang="de-DE" sz="2000" dirty="0" err="1" smtClean="0"/>
              <a:t>Maqam</a:t>
            </a:r>
            <a:r>
              <a:rPr lang="de-DE" sz="2000" dirty="0" smtClean="0"/>
              <a:t>-Player abspielen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467544" y="1340768"/>
            <a:ext cx="8280920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 rot="20836912">
            <a:off x="2623321" y="2563203"/>
            <a:ext cx="395409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Siehe Excel-Tabelle Blatt „</a:t>
            </a:r>
            <a:r>
              <a:rPr lang="de-DE" sz="2000" b="1" dirty="0" err="1" smtClean="0"/>
              <a:t>Baglama</a:t>
            </a:r>
            <a:r>
              <a:rPr lang="de-DE" sz="2000" b="1" dirty="0" smtClean="0"/>
              <a:t>“</a:t>
            </a:r>
            <a:endParaRPr lang="de-DE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620688"/>
            <a:ext cx="58525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Bundabstände und der Tonvorrat der </a:t>
            </a:r>
            <a:r>
              <a:rPr lang="de-DE" sz="2400" dirty="0" err="1" smtClean="0"/>
              <a:t>Saz</a:t>
            </a:r>
            <a:endParaRPr lang="de-DE" sz="2400" dirty="0"/>
          </a:p>
        </p:txBody>
      </p:sp>
      <p:pic>
        <p:nvPicPr>
          <p:cNvPr id="3" name="Grafik 2" descr="Saz-Samples-Auda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277991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67544" y="1340768"/>
            <a:ext cx="8280920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Saz-Messergebni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4679"/>
            <a:ext cx="9144000" cy="314864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3568" y="620688"/>
            <a:ext cx="58525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Bundabstände und der Tonvorrat der </a:t>
            </a:r>
            <a:r>
              <a:rPr lang="de-DE" sz="2400" dirty="0" err="1" smtClean="0"/>
              <a:t>Saz</a:t>
            </a:r>
            <a:endParaRPr lang="de-DE" sz="2400" dirty="0"/>
          </a:p>
        </p:txBody>
      </p:sp>
      <p:sp>
        <p:nvSpPr>
          <p:cNvPr id="5" name="Ellipse 4"/>
          <p:cNvSpPr/>
          <p:nvPr/>
        </p:nvSpPr>
        <p:spPr>
          <a:xfrm>
            <a:off x="467544" y="1340768"/>
            <a:ext cx="8280920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620688"/>
            <a:ext cx="48728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„</a:t>
            </a:r>
            <a:r>
              <a:rPr lang="de-DE" sz="2400" dirty="0" err="1" smtClean="0"/>
              <a:t>Dere</a:t>
            </a:r>
            <a:r>
              <a:rPr lang="de-DE" sz="2400" dirty="0" smtClean="0"/>
              <a:t> </a:t>
            </a:r>
            <a:r>
              <a:rPr lang="de-DE" sz="2400" dirty="0" err="1" smtClean="0"/>
              <a:t>geliyor</a:t>
            </a:r>
            <a:r>
              <a:rPr lang="de-DE" sz="2400" dirty="0" smtClean="0"/>
              <a:t> </a:t>
            </a:r>
            <a:r>
              <a:rPr lang="de-DE" sz="2400" dirty="0" err="1" smtClean="0"/>
              <a:t>dere</a:t>
            </a:r>
            <a:r>
              <a:rPr lang="de-DE" sz="2400" dirty="0" smtClean="0"/>
              <a:t>“ (Volkslied, </a:t>
            </a:r>
            <a:r>
              <a:rPr lang="de-DE" sz="2400" dirty="0" err="1" smtClean="0"/>
              <a:t>Türkül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827584" y="1340768"/>
            <a:ext cx="756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Volkslieder haben keine „arabischen“ oder „osmanischen“ Skalen, wie sie die Theorie der Kunstmusik vorsieht. Dennoch gibt es einen „Volkskonsens“ über gewisse Skalen bei bestimmten Melodietypen.</a:t>
            </a:r>
            <a:endParaRPr lang="de-DE" dirty="0"/>
          </a:p>
        </p:txBody>
      </p:sp>
      <p:pic>
        <p:nvPicPr>
          <p:cNvPr id="4" name="Grafik 3" descr="dere-melodie-No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1104900"/>
          </a:xfrm>
          <a:prstGeom prst="rect">
            <a:avLst/>
          </a:prstGeom>
        </p:spPr>
      </p:pic>
      <p:sp>
        <p:nvSpPr>
          <p:cNvPr id="5" name="Pfeil nach unten 4"/>
          <p:cNvSpPr/>
          <p:nvPr/>
        </p:nvSpPr>
        <p:spPr>
          <a:xfrm>
            <a:off x="4139952" y="2420888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5"/>
          <p:cNvSpPr/>
          <p:nvPr/>
        </p:nvSpPr>
        <p:spPr>
          <a:xfrm>
            <a:off x="6156176" y="2420888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>
            <a:off x="6876256" y="2348880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>
            <a:off x="5148064" y="2204864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971600" y="3573016"/>
            <a:ext cx="62286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Es gibt – </a:t>
            </a:r>
            <a:r>
              <a:rPr lang="de-DE" b="1" dirty="0" smtClean="0">
                <a:solidFill>
                  <a:srgbClr val="FF0000"/>
                </a:solidFill>
              </a:rPr>
              <a:t>theoretisch </a:t>
            </a:r>
            <a:r>
              <a:rPr lang="de-DE" dirty="0" smtClean="0"/>
              <a:t>- vier Möglichkeiten den Ton „h“ zu spielen:</a:t>
            </a:r>
          </a:p>
          <a:p>
            <a:endParaRPr lang="de-DE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ls h </a:t>
            </a:r>
          </a:p>
          <a:p>
            <a:pPr marL="174625" indent="-174625">
              <a:buFont typeface="Arial" pitchFamily="34" charset="0"/>
              <a:buChar char="•"/>
            </a:pPr>
            <a:endParaRPr lang="de-DE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ls temperiertes b</a:t>
            </a:r>
          </a:p>
          <a:p>
            <a:pPr marL="174625" indent="-174625">
              <a:buFont typeface="Arial" pitchFamily="34" charset="0"/>
              <a:buChar char="•"/>
            </a:pPr>
            <a:endParaRPr lang="de-DE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ls „kleines b“</a:t>
            </a:r>
          </a:p>
          <a:p>
            <a:pPr marL="174625" indent="-174625">
              <a:buFont typeface="Arial" pitchFamily="34" charset="0"/>
              <a:buChar char="•"/>
            </a:pPr>
            <a:endParaRPr lang="de-DE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ls „großes b“</a:t>
            </a:r>
          </a:p>
          <a:p>
            <a:endParaRPr lang="de-DE" dirty="0"/>
          </a:p>
        </p:txBody>
      </p:sp>
      <p:pic>
        <p:nvPicPr>
          <p:cNvPr id="10" name="Grafik 9" descr="b-min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5013176"/>
            <a:ext cx="520700" cy="673100"/>
          </a:xfrm>
          <a:prstGeom prst="rect">
            <a:avLst/>
          </a:prstGeom>
        </p:spPr>
      </p:pic>
      <p:pic>
        <p:nvPicPr>
          <p:cNvPr id="11" name="Grafik 10" descr="b-norm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5805264"/>
            <a:ext cx="381000" cy="673100"/>
          </a:xfrm>
          <a:prstGeom prst="rect">
            <a:avLst/>
          </a:prstGeom>
        </p:spPr>
      </p:pic>
      <p:pic>
        <p:nvPicPr>
          <p:cNvPr id="12" name="Grafik 11" descr="b-umgedre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861048"/>
            <a:ext cx="381000" cy="673100"/>
          </a:xfrm>
          <a:prstGeom prst="rect">
            <a:avLst/>
          </a:prstGeom>
        </p:spPr>
      </p:pic>
      <p:pic>
        <p:nvPicPr>
          <p:cNvPr id="13" name="Grafik 12" descr="temp-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365104"/>
            <a:ext cx="4699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620688"/>
            <a:ext cx="48728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„</a:t>
            </a:r>
            <a:r>
              <a:rPr lang="de-DE" sz="2400" dirty="0" err="1" smtClean="0"/>
              <a:t>Dere</a:t>
            </a:r>
            <a:r>
              <a:rPr lang="de-DE" sz="2400" dirty="0" smtClean="0"/>
              <a:t> </a:t>
            </a:r>
            <a:r>
              <a:rPr lang="de-DE" sz="2400" dirty="0" err="1" smtClean="0"/>
              <a:t>geliyor</a:t>
            </a:r>
            <a:r>
              <a:rPr lang="de-DE" sz="2400" dirty="0" smtClean="0"/>
              <a:t> </a:t>
            </a:r>
            <a:r>
              <a:rPr lang="de-DE" sz="2400" dirty="0" err="1" smtClean="0"/>
              <a:t>dere</a:t>
            </a:r>
            <a:r>
              <a:rPr lang="de-DE" sz="2400" dirty="0" smtClean="0"/>
              <a:t>“ (Volkslied, </a:t>
            </a:r>
            <a:r>
              <a:rPr lang="de-DE" sz="2400" dirty="0" err="1" smtClean="0"/>
              <a:t>Türkül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827584" y="1340768"/>
            <a:ext cx="756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Volkslieder haben keine „arabischen“ oder „osmanischen“ Skalen, wie sie die Theorie der Kunstmusik vorsieht. Dennoch gibt es einen „Volkskonsens“ über gewisse Skalen bei bestimmten Melodietypen.</a:t>
            </a:r>
            <a:endParaRPr lang="de-DE" dirty="0"/>
          </a:p>
        </p:txBody>
      </p:sp>
      <p:pic>
        <p:nvPicPr>
          <p:cNvPr id="4" name="Grafik 3" descr="dere-melodie-No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1104900"/>
          </a:xfrm>
          <a:prstGeom prst="rect">
            <a:avLst/>
          </a:prstGeom>
        </p:spPr>
      </p:pic>
      <p:sp>
        <p:nvSpPr>
          <p:cNvPr id="5" name="Pfeil nach unten 4"/>
          <p:cNvSpPr/>
          <p:nvPr/>
        </p:nvSpPr>
        <p:spPr>
          <a:xfrm>
            <a:off x="4139952" y="2420888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5"/>
          <p:cNvSpPr/>
          <p:nvPr/>
        </p:nvSpPr>
        <p:spPr>
          <a:xfrm>
            <a:off x="6156176" y="2420888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>
            <a:off x="6876256" y="2348880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>
            <a:off x="5148064" y="2204864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971600" y="3573016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Es gibt – </a:t>
            </a:r>
            <a:r>
              <a:rPr lang="de-DE" b="1" dirty="0" smtClean="0">
                <a:solidFill>
                  <a:srgbClr val="FF0000"/>
                </a:solidFill>
              </a:rPr>
              <a:t>praktisch</a:t>
            </a:r>
            <a:r>
              <a:rPr lang="de-DE" dirty="0" smtClean="0"/>
              <a:t> – fast nur noch eine Möglichkeiten den Ton „h“ zu spielen:</a:t>
            </a:r>
          </a:p>
          <a:p>
            <a:endParaRPr lang="de-DE" dirty="0" smtClean="0"/>
          </a:p>
          <a:p>
            <a:pPr marL="174625" indent="-174625">
              <a:buFont typeface="Arial" pitchFamily="34" charset="0"/>
              <a:buChar char="•"/>
            </a:pPr>
            <a:endParaRPr lang="de-DE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ls temperiertes b</a:t>
            </a:r>
          </a:p>
          <a:p>
            <a:pPr marL="174625" indent="-174625"/>
            <a:endParaRPr lang="de-DE" dirty="0" smtClean="0"/>
          </a:p>
          <a:p>
            <a:pPr marL="174625" indent="-174625"/>
            <a:endParaRPr lang="de-DE" dirty="0"/>
          </a:p>
          <a:p>
            <a:r>
              <a:rPr lang="de-DE" dirty="0" smtClean="0"/>
              <a:t>Auf allen Aufnahme, bei denen die </a:t>
            </a:r>
            <a:r>
              <a:rPr lang="de-DE" dirty="0" err="1" smtClean="0"/>
              <a:t>Saz</a:t>
            </a:r>
            <a:r>
              <a:rPr lang="de-DE" dirty="0" smtClean="0"/>
              <a:t> die Melodie spielt, wird das b² gespielt. Wenn jedoch gesungen oder zur E-Gitarre gespielt wird, dann intoniert man einfach ein h.</a:t>
            </a:r>
          </a:p>
          <a:p>
            <a:r>
              <a:rPr lang="de-DE" dirty="0" smtClean="0"/>
              <a:t>Auf die „Feinheiten“ kommen wir später zurück: jetzt </a:t>
            </a:r>
            <a:r>
              <a:rPr lang="de-DE" dirty="0" err="1" smtClean="0"/>
              <a:t>gengt</a:t>
            </a:r>
            <a:r>
              <a:rPr lang="de-DE" dirty="0" smtClean="0"/>
              <a:t> erst einmal zum Einhören der temperierte Viertelton.</a:t>
            </a:r>
            <a:endParaRPr lang="de-DE" dirty="0"/>
          </a:p>
        </p:txBody>
      </p:sp>
      <p:pic>
        <p:nvPicPr>
          <p:cNvPr id="13" name="Grafik 12" descr="temp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221088"/>
            <a:ext cx="4699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620688"/>
            <a:ext cx="48728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„</a:t>
            </a:r>
            <a:r>
              <a:rPr lang="de-DE" sz="2400" dirty="0" err="1" smtClean="0"/>
              <a:t>Dere</a:t>
            </a:r>
            <a:r>
              <a:rPr lang="de-DE" sz="2400" dirty="0" smtClean="0"/>
              <a:t> </a:t>
            </a:r>
            <a:r>
              <a:rPr lang="de-DE" sz="2400" dirty="0" err="1" smtClean="0"/>
              <a:t>geliyor</a:t>
            </a:r>
            <a:r>
              <a:rPr lang="de-DE" sz="2400" dirty="0" smtClean="0"/>
              <a:t> </a:t>
            </a:r>
            <a:r>
              <a:rPr lang="de-DE" sz="2400" dirty="0" err="1" smtClean="0"/>
              <a:t>dere</a:t>
            </a:r>
            <a:r>
              <a:rPr lang="de-DE" sz="2400" dirty="0" smtClean="0"/>
              <a:t>“ (Volkslied, </a:t>
            </a:r>
            <a:r>
              <a:rPr lang="de-DE" sz="2400" dirty="0" err="1" smtClean="0"/>
              <a:t>Türkül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pic>
        <p:nvPicPr>
          <p:cNvPr id="4" name="Grafik 3" descr="dere-melodie-No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1104900"/>
          </a:xfrm>
          <a:prstGeom prst="rect">
            <a:avLst/>
          </a:prstGeom>
        </p:spPr>
      </p:pic>
      <p:sp>
        <p:nvSpPr>
          <p:cNvPr id="5" name="Pfeil nach unten 4"/>
          <p:cNvSpPr/>
          <p:nvPr/>
        </p:nvSpPr>
        <p:spPr>
          <a:xfrm>
            <a:off x="4139952" y="2420888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5"/>
          <p:cNvSpPr/>
          <p:nvPr/>
        </p:nvSpPr>
        <p:spPr>
          <a:xfrm>
            <a:off x="6156176" y="2420888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>
            <a:off x="6876256" y="2348880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>
            <a:off x="5148064" y="2204864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temp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412776"/>
            <a:ext cx="469900" cy="6731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403648" y="1628800"/>
            <a:ext cx="293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Was bedeutet das                  ?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67544" y="3717032"/>
            <a:ext cx="793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kleine Terz a- c wird </a:t>
            </a:r>
            <a:r>
              <a:rPr lang="de-DE" b="1" i="1" dirty="0" smtClean="0"/>
              <a:t>gleichmäßig</a:t>
            </a:r>
            <a:r>
              <a:rPr lang="de-DE" dirty="0" smtClean="0"/>
              <a:t> halbiert und nicht in Ganzton-Halbton zerlegt.</a:t>
            </a:r>
            <a:endParaRPr lang="de-DE" dirty="0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1187624" y="4509120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762000"/>
                <a:gridCol w="762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„</a:t>
                      </a:r>
                      <a:r>
                        <a:rPr lang="de-DE" dirty="0" err="1" smtClean="0"/>
                        <a:t>Hicaskar</a:t>
                      </a:r>
                      <a:r>
                        <a:rPr lang="de-DE" dirty="0" smtClean="0"/>
                        <a:t>“</a:t>
                      </a: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a-b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b-c</a:t>
                      </a:r>
                      <a:endParaRPr lang="de-DE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„</a:t>
                      </a:r>
                      <a:r>
                        <a:rPr lang="de-DE" dirty="0" err="1" smtClean="0"/>
                        <a:t>Nihavent</a:t>
                      </a:r>
                      <a:r>
                        <a:rPr lang="de-DE" dirty="0" smtClean="0"/>
                        <a:t>“</a:t>
                      </a: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a-h</a:t>
                      </a:r>
                      <a:endParaRPr lang="de-DE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h-c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„</a:t>
                      </a:r>
                      <a:r>
                        <a:rPr lang="de-DE" dirty="0" err="1" smtClean="0"/>
                        <a:t>Kürdi</a:t>
                      </a:r>
                      <a:r>
                        <a:rPr lang="de-DE" dirty="0" smtClean="0"/>
                        <a:t>“</a:t>
                      </a: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a-b²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b²-c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Pfeil nach unten 14"/>
          <p:cNvSpPr/>
          <p:nvPr/>
        </p:nvSpPr>
        <p:spPr>
          <a:xfrm>
            <a:off x="4860032" y="4797152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dere-geliyor-dere-notal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8575882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51520" y="188640"/>
            <a:ext cx="258275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TRT Musik-Publikation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THM = türk </a:t>
            </a:r>
            <a:r>
              <a:rPr lang="de-DE" sz="2000" b="1" dirty="0" err="1">
                <a:solidFill>
                  <a:srgbClr val="FF0000"/>
                </a:solidFill>
              </a:rPr>
              <a:t>halk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müzik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71800" y="1268760"/>
            <a:ext cx="2593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Datum der Untersuchung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87624" y="1556792"/>
            <a:ext cx="83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Region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55576" y="2276872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Tempo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524328" y="1196752"/>
            <a:ext cx="136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Feldforscher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956376" y="1772816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Datum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707196" y="2204864"/>
            <a:ext cx="13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Transkribent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91680" y="1916832"/>
            <a:ext cx="119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Von wem?</a:t>
            </a:r>
          </a:p>
        </p:txBody>
      </p:sp>
      <p:sp>
        <p:nvSpPr>
          <p:cNvPr id="12" name="Pfeil nach unten 11"/>
          <p:cNvSpPr/>
          <p:nvPr/>
        </p:nvSpPr>
        <p:spPr>
          <a:xfrm rot="1729892">
            <a:off x="710783" y="3484571"/>
            <a:ext cx="36004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620688"/>
            <a:ext cx="48728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„</a:t>
            </a:r>
            <a:r>
              <a:rPr lang="de-DE" sz="2400" dirty="0" err="1" smtClean="0"/>
              <a:t>Dere</a:t>
            </a:r>
            <a:r>
              <a:rPr lang="de-DE" sz="2400" dirty="0" smtClean="0"/>
              <a:t> </a:t>
            </a:r>
            <a:r>
              <a:rPr lang="de-DE" sz="2400" dirty="0" err="1" smtClean="0"/>
              <a:t>geliyor</a:t>
            </a:r>
            <a:r>
              <a:rPr lang="de-DE" sz="2400" dirty="0" smtClean="0"/>
              <a:t> </a:t>
            </a:r>
            <a:r>
              <a:rPr lang="de-DE" sz="2400" dirty="0" err="1" smtClean="0"/>
              <a:t>dere</a:t>
            </a:r>
            <a:r>
              <a:rPr lang="de-DE" sz="2400" dirty="0" smtClean="0"/>
              <a:t>“ (Volkslied, </a:t>
            </a:r>
            <a:r>
              <a:rPr lang="de-DE" sz="2400" dirty="0" err="1" smtClean="0"/>
              <a:t>Türkül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827584" y="2708920"/>
            <a:ext cx="734481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Videoaufnahmen von „</a:t>
            </a:r>
            <a:r>
              <a:rPr lang="de-DE" dirty="0" err="1" smtClean="0"/>
              <a:t>dere</a:t>
            </a:r>
            <a:r>
              <a:rPr lang="de-DE" dirty="0" smtClean="0"/>
              <a:t> </a:t>
            </a:r>
            <a:r>
              <a:rPr lang="de-DE" dirty="0" err="1" smtClean="0"/>
              <a:t>geliyor</a:t>
            </a:r>
            <a:r>
              <a:rPr lang="de-DE" dirty="0" smtClean="0"/>
              <a:t> </a:t>
            </a:r>
            <a:r>
              <a:rPr lang="de-DE" dirty="0" err="1" smtClean="0"/>
              <a:t>dere</a:t>
            </a:r>
            <a:r>
              <a:rPr lang="de-DE" dirty="0" smtClean="0"/>
              <a:t>“ </a:t>
            </a:r>
            <a:r>
              <a:rPr lang="de-DE" dirty="0" smtClean="0"/>
              <a:t>gespielt auf </a:t>
            </a:r>
            <a:r>
              <a:rPr lang="de-DE" dirty="0" smtClean="0"/>
              <a:t>der </a:t>
            </a:r>
            <a:r>
              <a:rPr lang="de-DE" dirty="0" err="1" smtClean="0"/>
              <a:t>Saz</a:t>
            </a:r>
            <a:r>
              <a:rPr lang="de-DE" dirty="0" smtClean="0"/>
              <a:t> von diversen Interpreten:</a:t>
            </a:r>
          </a:p>
          <a:p>
            <a:endParaRPr lang="de-DE" dirty="0" smtClean="0"/>
          </a:p>
          <a:p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www.youtube.com/watch?v=ZGG68Ux47Ks</a:t>
            </a:r>
            <a:endParaRPr lang="de-DE" dirty="0" smtClean="0"/>
          </a:p>
          <a:p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Kulturkreise-k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5233"/>
            <a:ext cx="9144000" cy="50675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620688"/>
            <a:ext cx="48728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„</a:t>
            </a:r>
            <a:r>
              <a:rPr lang="de-DE" sz="2400" dirty="0" err="1" smtClean="0"/>
              <a:t>Dere</a:t>
            </a:r>
            <a:r>
              <a:rPr lang="de-DE" sz="2400" dirty="0" smtClean="0"/>
              <a:t> </a:t>
            </a:r>
            <a:r>
              <a:rPr lang="de-DE" sz="2400" dirty="0" err="1" smtClean="0"/>
              <a:t>geliyor</a:t>
            </a:r>
            <a:r>
              <a:rPr lang="de-DE" sz="2400" dirty="0" smtClean="0"/>
              <a:t> </a:t>
            </a:r>
            <a:r>
              <a:rPr lang="de-DE" sz="2400" dirty="0" err="1" smtClean="0"/>
              <a:t>dere</a:t>
            </a:r>
            <a:r>
              <a:rPr lang="de-DE" sz="2400" dirty="0" smtClean="0"/>
              <a:t>“ (Volkslied, </a:t>
            </a:r>
            <a:r>
              <a:rPr lang="de-DE" sz="2400" dirty="0" err="1" smtClean="0"/>
              <a:t>Türkül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556792"/>
            <a:ext cx="641451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Vom Hören der feinen Unterschiede – ein </a:t>
            </a:r>
            <a:r>
              <a:rPr lang="de-DE" sz="2800" b="1" dirty="0" smtClean="0"/>
              <a:t>Test (Quiz 2)</a:t>
            </a:r>
            <a:endParaRPr lang="de-DE" b="1" dirty="0" smtClean="0"/>
          </a:p>
          <a:p>
            <a:endParaRPr lang="de-DE" dirty="0"/>
          </a:p>
          <a:p>
            <a:r>
              <a:rPr lang="de-DE" dirty="0" smtClean="0"/>
              <a:t>Gespielt werden drei Möglichkeiten in nicht-temperierter Fassung:</a:t>
            </a:r>
          </a:p>
          <a:p>
            <a:endParaRPr lang="de-DE" dirty="0"/>
          </a:p>
          <a:p>
            <a:r>
              <a:rPr lang="de-DE" dirty="0" smtClean="0"/>
              <a:t>(temperiert h)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(temperiert b²)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(temperiert b)</a:t>
            </a:r>
            <a:endParaRPr lang="de-DE" dirty="0"/>
          </a:p>
        </p:txBody>
      </p:sp>
      <p:pic>
        <p:nvPicPr>
          <p:cNvPr id="4" name="Grafik 3" descr="b-min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56992"/>
            <a:ext cx="520700" cy="673100"/>
          </a:xfrm>
          <a:prstGeom prst="rect">
            <a:avLst/>
          </a:prstGeom>
        </p:spPr>
      </p:pic>
      <p:pic>
        <p:nvPicPr>
          <p:cNvPr id="5" name="Grafik 4" descr="b-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149080"/>
            <a:ext cx="381000" cy="673100"/>
          </a:xfrm>
          <a:prstGeom prst="rect">
            <a:avLst/>
          </a:prstGeom>
        </p:spPr>
      </p:pic>
      <p:pic>
        <p:nvPicPr>
          <p:cNvPr id="6" name="Grafik 5" descr="b-umgedre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564904"/>
            <a:ext cx="381000" cy="6731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547664" y="5445224"/>
            <a:ext cx="498072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Test im Video</a:t>
            </a:r>
          </a:p>
          <a:p>
            <a:r>
              <a:rPr lang="de-DE" u="sng" dirty="0" smtClean="0">
                <a:hlinkClick r:id="rId5"/>
              </a:rPr>
              <a:t>https://www.youtube.com/watch?v=ZGG68Ux47Ks</a:t>
            </a:r>
            <a:endParaRPr lang="de-D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620688"/>
            <a:ext cx="58040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„</a:t>
            </a:r>
            <a:r>
              <a:rPr lang="de-DE" sz="2400" dirty="0" err="1" smtClean="0"/>
              <a:t>Dere</a:t>
            </a:r>
            <a:r>
              <a:rPr lang="de-DE" sz="2400" dirty="0" smtClean="0"/>
              <a:t> </a:t>
            </a:r>
            <a:r>
              <a:rPr lang="de-DE" sz="2400" dirty="0" err="1" smtClean="0"/>
              <a:t>geliyor</a:t>
            </a:r>
            <a:r>
              <a:rPr lang="de-DE" sz="2400" dirty="0" smtClean="0"/>
              <a:t> </a:t>
            </a:r>
            <a:r>
              <a:rPr lang="de-DE" sz="2400" dirty="0" err="1" smtClean="0"/>
              <a:t>dere</a:t>
            </a:r>
            <a:r>
              <a:rPr lang="de-DE" sz="2400" dirty="0" smtClean="0"/>
              <a:t>“  und der </a:t>
            </a:r>
            <a:r>
              <a:rPr lang="de-DE" sz="2400" dirty="0" err="1" smtClean="0"/>
              <a:t>Maqam</a:t>
            </a:r>
            <a:r>
              <a:rPr lang="de-DE" sz="2400" dirty="0" smtClean="0"/>
              <a:t>-Player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340768"/>
            <a:ext cx="63692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Was heißt </a:t>
            </a:r>
            <a:r>
              <a:rPr lang="de-DE" b="1" dirty="0" smtClean="0"/>
              <a:t>„</a:t>
            </a:r>
            <a:r>
              <a:rPr lang="de-DE" b="1" dirty="0" err="1" smtClean="0"/>
              <a:t>māqam</a:t>
            </a:r>
            <a:r>
              <a:rPr lang="de-DE" b="1" dirty="0" smtClean="0"/>
              <a:t>“ </a:t>
            </a:r>
            <a:r>
              <a:rPr lang="de-DE" dirty="0" smtClean="0"/>
              <a:t>(türkisch „</a:t>
            </a:r>
            <a:r>
              <a:rPr lang="de-DE" dirty="0" err="1" smtClean="0"/>
              <a:t>makam</a:t>
            </a:r>
            <a:r>
              <a:rPr lang="de-DE" dirty="0" smtClean="0"/>
              <a:t>“)?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(technisch:</a:t>
            </a:r>
            <a:r>
              <a:rPr lang="de-DE" dirty="0" smtClean="0">
                <a:sym typeface="Wingdings" pitchFamily="2" charset="2"/>
              </a:rPr>
              <a:t>) e</a:t>
            </a:r>
            <a:r>
              <a:rPr lang="de-DE" dirty="0" smtClean="0"/>
              <a:t>ine Skala, eine Tonleiter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(musikalisch:) eine „Stimmung“ im Sinne von Ausdruck, Emotion…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„</a:t>
            </a:r>
            <a:r>
              <a:rPr lang="de-DE" dirty="0" err="1" smtClean="0"/>
              <a:t>Taksim</a:t>
            </a:r>
            <a:r>
              <a:rPr lang="de-DE" dirty="0" smtClean="0"/>
              <a:t>“ = Vorspiel, Improvisation, Charakter des </a:t>
            </a:r>
            <a:r>
              <a:rPr lang="de-DE" dirty="0" err="1" smtClean="0"/>
              <a:t>Maqam</a:t>
            </a:r>
            <a:r>
              <a:rPr lang="de-DE" dirty="0" smtClean="0"/>
              <a:t> zeigen,</a:t>
            </a:r>
          </a:p>
          <a:p>
            <a:r>
              <a:rPr lang="de-DE" dirty="0" smtClean="0"/>
              <a:t>eigentliche Melodie (Komposition), die notiert sein kann.</a:t>
            </a:r>
            <a:endParaRPr lang="de-DE" dirty="0"/>
          </a:p>
          <a:p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2627784" y="184482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unten 4"/>
          <p:cNvSpPr/>
          <p:nvPr/>
        </p:nvSpPr>
        <p:spPr>
          <a:xfrm>
            <a:off x="2627784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5"/>
          <p:cNvSpPr/>
          <p:nvPr/>
        </p:nvSpPr>
        <p:spPr>
          <a:xfrm>
            <a:off x="2627784" y="342900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620688"/>
            <a:ext cx="58040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„</a:t>
            </a:r>
            <a:r>
              <a:rPr lang="de-DE" sz="2400" dirty="0" err="1" smtClean="0"/>
              <a:t>Dere</a:t>
            </a:r>
            <a:r>
              <a:rPr lang="de-DE" sz="2400" dirty="0" smtClean="0"/>
              <a:t> </a:t>
            </a:r>
            <a:r>
              <a:rPr lang="de-DE" sz="2400" dirty="0" err="1" smtClean="0"/>
              <a:t>geliyor</a:t>
            </a:r>
            <a:r>
              <a:rPr lang="de-DE" sz="2400" dirty="0" smtClean="0"/>
              <a:t> </a:t>
            </a:r>
            <a:r>
              <a:rPr lang="de-DE" sz="2400" dirty="0" err="1" smtClean="0"/>
              <a:t>dere</a:t>
            </a:r>
            <a:r>
              <a:rPr lang="de-DE" sz="2400" dirty="0" smtClean="0"/>
              <a:t>“  und der </a:t>
            </a:r>
            <a:r>
              <a:rPr lang="de-DE" sz="2400" dirty="0" err="1" smtClean="0"/>
              <a:t>Maqam</a:t>
            </a:r>
            <a:r>
              <a:rPr lang="de-DE" sz="2400" dirty="0" smtClean="0"/>
              <a:t>-Player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899592" y="1340768"/>
            <a:ext cx="63692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Was heißt </a:t>
            </a:r>
            <a:r>
              <a:rPr lang="de-DE" b="1" dirty="0" smtClean="0"/>
              <a:t>„</a:t>
            </a:r>
            <a:r>
              <a:rPr lang="de-DE" b="1" dirty="0" err="1" smtClean="0"/>
              <a:t>māqam</a:t>
            </a:r>
            <a:r>
              <a:rPr lang="de-DE" b="1" dirty="0" smtClean="0"/>
              <a:t>“ </a:t>
            </a:r>
            <a:r>
              <a:rPr lang="de-DE" dirty="0" smtClean="0"/>
              <a:t>(türkisch „</a:t>
            </a:r>
            <a:r>
              <a:rPr lang="de-DE" dirty="0" err="1" smtClean="0"/>
              <a:t>makam</a:t>
            </a:r>
            <a:r>
              <a:rPr lang="de-DE" dirty="0" smtClean="0"/>
              <a:t>“)?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(technisch:</a:t>
            </a:r>
            <a:r>
              <a:rPr lang="de-DE" dirty="0" smtClean="0">
                <a:sym typeface="Wingdings" pitchFamily="2" charset="2"/>
              </a:rPr>
              <a:t>) e</a:t>
            </a:r>
            <a:r>
              <a:rPr lang="de-DE" dirty="0" smtClean="0"/>
              <a:t>ine Skala, eine Tonleiter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(musikalisch:) eine „Stimmung“ im Sinne von Ausdruck, Emotion…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„</a:t>
            </a:r>
            <a:r>
              <a:rPr lang="de-DE" dirty="0" err="1" smtClean="0"/>
              <a:t>Taksim</a:t>
            </a:r>
            <a:r>
              <a:rPr lang="de-DE" dirty="0" smtClean="0"/>
              <a:t>“ = Vorspiel, Improvisation, Charakter des </a:t>
            </a:r>
            <a:r>
              <a:rPr lang="de-DE" dirty="0" err="1" smtClean="0"/>
              <a:t>Maqam</a:t>
            </a:r>
            <a:r>
              <a:rPr lang="de-DE" dirty="0" smtClean="0"/>
              <a:t> zeigen,</a:t>
            </a:r>
          </a:p>
          <a:p>
            <a:r>
              <a:rPr lang="de-DE" dirty="0" smtClean="0"/>
              <a:t>eigentliche Melodie (Komposition), die notiert sein kann.</a:t>
            </a:r>
            <a:endParaRPr lang="de-DE" dirty="0"/>
          </a:p>
          <a:p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2627784" y="184482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unten 5"/>
          <p:cNvSpPr/>
          <p:nvPr/>
        </p:nvSpPr>
        <p:spPr>
          <a:xfrm>
            <a:off x="2627784" y="342900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13815"/>
            <a:ext cx="6387753" cy="414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feil nach unten 7"/>
          <p:cNvSpPr/>
          <p:nvPr/>
        </p:nvSpPr>
        <p:spPr>
          <a:xfrm>
            <a:off x="2627784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971600" y="2996952"/>
            <a:ext cx="251011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FFFF00"/>
                </a:solidFill>
              </a:rPr>
              <a:t>Oriental</a:t>
            </a:r>
            <a:r>
              <a:rPr lang="de-DE" sz="2400" b="1" dirty="0" smtClean="0">
                <a:solidFill>
                  <a:srgbClr val="FFFF00"/>
                </a:solidFill>
              </a:rPr>
              <a:t> Keyboard</a:t>
            </a:r>
            <a:endParaRPr lang="de-DE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620688"/>
            <a:ext cx="58040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„</a:t>
            </a:r>
            <a:r>
              <a:rPr lang="de-DE" sz="2400" dirty="0" err="1" smtClean="0"/>
              <a:t>Dere</a:t>
            </a:r>
            <a:r>
              <a:rPr lang="de-DE" sz="2400" dirty="0" smtClean="0"/>
              <a:t> </a:t>
            </a:r>
            <a:r>
              <a:rPr lang="de-DE" sz="2400" dirty="0" err="1" smtClean="0"/>
              <a:t>geliyor</a:t>
            </a:r>
            <a:r>
              <a:rPr lang="de-DE" sz="2400" dirty="0" smtClean="0"/>
              <a:t> </a:t>
            </a:r>
            <a:r>
              <a:rPr lang="de-DE" sz="2400" dirty="0" err="1" smtClean="0"/>
              <a:t>dere</a:t>
            </a:r>
            <a:r>
              <a:rPr lang="de-DE" sz="2400" dirty="0" smtClean="0"/>
              <a:t>“  und der </a:t>
            </a:r>
            <a:r>
              <a:rPr lang="de-DE" sz="2400" dirty="0" err="1" smtClean="0"/>
              <a:t>Maqam</a:t>
            </a:r>
            <a:r>
              <a:rPr lang="de-DE" sz="2400" dirty="0" smtClean="0"/>
              <a:t>-Player</a:t>
            </a:r>
            <a:endParaRPr lang="de-DE" sz="2400" dirty="0"/>
          </a:p>
        </p:txBody>
      </p:sp>
      <p:pic>
        <p:nvPicPr>
          <p:cNvPr id="3" name="Grafik 2" descr="player-oberflae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5644"/>
            <a:ext cx="9144000" cy="636671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2636912"/>
            <a:ext cx="684076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Zusammenfassendes Video zu allen denkbaren Techniken und Tools (einschließlich des </a:t>
            </a:r>
            <a:r>
              <a:rPr lang="de-DE" dirty="0" err="1" smtClean="0"/>
              <a:t>Maqam</a:t>
            </a:r>
            <a:r>
              <a:rPr lang="de-DE" dirty="0" smtClean="0"/>
              <a:t>-Players)</a:t>
            </a:r>
          </a:p>
          <a:p>
            <a:endParaRPr lang="de-DE" dirty="0" smtClean="0"/>
          </a:p>
          <a:p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www.youtube.com/watch?v=ZGG68Ux47Ks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1916832"/>
            <a:ext cx="7200799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Zur Frage „ Wie werden die </a:t>
            </a:r>
            <a:r>
              <a:rPr lang="de-DE" dirty="0" err="1" smtClean="0"/>
              <a:t>Maqamat</a:t>
            </a:r>
            <a:r>
              <a:rPr lang="de-DE" dirty="0" smtClean="0"/>
              <a:t> (</a:t>
            </a:r>
            <a:r>
              <a:rPr lang="de-DE" dirty="0" err="1" smtClean="0"/>
              <a:t>Makams</a:t>
            </a:r>
            <a:r>
              <a:rPr lang="de-DE" dirty="0" smtClean="0"/>
              <a:t>) konkret gehandhabt, wie wird moduliert oder modifiziert?“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studieren </a:t>
            </a:r>
            <a:r>
              <a:rPr lang="de-DE" dirty="0" smtClean="0"/>
              <a:t>Sie die Analyse in der „Kleinen Musiklehre“, Seite 7! 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smtClean="0"/>
              <a:t>welchen  Aufnahmen kann die Tonhöhenstruktur ermittelt werden</a:t>
            </a:r>
            <a:r>
              <a:rPr lang="de-DE" dirty="0" smtClean="0"/>
              <a:t>? [Links auf „Blatt 04-TürkischeMusik.pdf“.]</a:t>
            </a:r>
          </a:p>
          <a:p>
            <a:endParaRPr lang="de-DE" dirty="0" smtClean="0"/>
          </a:p>
          <a:p>
            <a:r>
              <a:rPr lang="de-DE" dirty="0" smtClean="0"/>
              <a:t> </a:t>
            </a:r>
            <a:r>
              <a:rPr lang="de-DE" dirty="0" smtClean="0"/>
              <a:t>Sehen Sie nach, wie der </a:t>
            </a:r>
            <a:r>
              <a:rPr lang="de-DE" dirty="0" err="1" smtClean="0"/>
              <a:t>Makam</a:t>
            </a:r>
            <a:r>
              <a:rPr lang="de-DE" dirty="0" smtClean="0"/>
              <a:t> „</a:t>
            </a:r>
            <a:r>
              <a:rPr lang="de-DE" dirty="0" err="1" smtClean="0"/>
              <a:t>Nikriz</a:t>
            </a:r>
            <a:r>
              <a:rPr lang="de-DE" dirty="0" smtClean="0"/>
              <a:t>“ aussieht (bei Reinhardt und in „</a:t>
            </a:r>
            <a:r>
              <a:rPr lang="de-DE" dirty="0" err="1" smtClean="0"/>
              <a:t>maqamworld</a:t>
            </a:r>
            <a:r>
              <a:rPr lang="de-DE" dirty="0" smtClean="0"/>
              <a:t>“)?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139952" y="530120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ENDE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980728"/>
            <a:ext cx="143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Partnerarbeit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Kulturkreise-kar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5233"/>
            <a:ext cx="9144000" cy="506753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403648" y="3789040"/>
            <a:ext cx="142699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/>
              <a:t>a</a:t>
            </a:r>
            <a:r>
              <a:rPr lang="de-DE" sz="2000" b="1" dirty="0" smtClean="0"/>
              <a:t>ndalusisch</a:t>
            </a:r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948264" y="3212976"/>
            <a:ext cx="105355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persisch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004048" y="4221088"/>
            <a:ext cx="107189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arabisch</a:t>
            </a:r>
            <a:endParaRPr lang="de-DE" sz="2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788024" y="2420888"/>
            <a:ext cx="103586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b="1" dirty="0"/>
              <a:t>t</a:t>
            </a:r>
            <a:r>
              <a:rPr lang="de-DE" sz="2000" b="1" dirty="0" smtClean="0"/>
              <a:t>ürkisch</a:t>
            </a:r>
            <a:endParaRPr lang="de-DE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Eigene Dateien\Musikinstrumente der Welt\Arabisch\U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525"/>
            <a:ext cx="8610600" cy="6778625"/>
          </a:xfrm>
          <a:prstGeom prst="rect">
            <a:avLst/>
          </a:prstGeom>
          <a:noFill/>
        </p:spPr>
      </p:pic>
      <p:pic>
        <p:nvPicPr>
          <p:cNvPr id="6147" name="ud taqsi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6096000"/>
            <a:ext cx="304800" cy="30480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1043608" y="1412776"/>
            <a:ext cx="213000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Oud</a:t>
            </a:r>
            <a:r>
              <a:rPr lang="de-DE" sz="2400" b="1" dirty="0" smtClean="0"/>
              <a:t>/Ud</a:t>
            </a:r>
          </a:p>
          <a:p>
            <a:r>
              <a:rPr lang="de-DE" sz="2400" b="1" dirty="0" smtClean="0"/>
              <a:t>(Kurzhalslaute</a:t>
            </a:r>
          </a:p>
          <a:p>
            <a:r>
              <a:rPr lang="de-DE" sz="2400" b="1" dirty="0" smtClean="0"/>
              <a:t>Knickhalslaute)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43608" y="548680"/>
            <a:ext cx="64481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für Stimmungs-Fragen relevanten Instrumente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Eigene Dateien\Musikinstrumente der Welt\Arabisch\Qan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00"/>
            <a:ext cx="9144000" cy="6805613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1043608" y="1412776"/>
            <a:ext cx="198894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Qanun</a:t>
            </a:r>
            <a:r>
              <a:rPr lang="de-DE" sz="2400" b="1" dirty="0" smtClean="0"/>
              <a:t>/</a:t>
            </a:r>
            <a:r>
              <a:rPr lang="de-DE" sz="2400" b="1" dirty="0" err="1" smtClean="0"/>
              <a:t>Kanun</a:t>
            </a:r>
            <a:endParaRPr lang="de-DE" sz="2400" b="1" dirty="0" smtClean="0"/>
          </a:p>
          <a:p>
            <a:r>
              <a:rPr lang="de-DE" sz="2400" b="1" dirty="0" smtClean="0"/>
              <a:t>(Brettzitter)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43608" y="548680"/>
            <a:ext cx="64481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für Stimmungs-Fragen relevanten Instrumente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şık Veysel kimdir? Hayatı, eserleri ve biyografisi... - EĞİTİM Haberl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30942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1043608" y="1412776"/>
            <a:ext cx="21381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Baglama</a:t>
            </a:r>
            <a:r>
              <a:rPr lang="de-DE" sz="2400" b="1" dirty="0" smtClean="0"/>
              <a:t>/</a:t>
            </a:r>
            <a:r>
              <a:rPr lang="de-DE" sz="2400" b="1" dirty="0" err="1" smtClean="0"/>
              <a:t>Saz</a:t>
            </a:r>
            <a:endParaRPr lang="de-DE" sz="2400" b="1" dirty="0" smtClean="0"/>
          </a:p>
          <a:p>
            <a:r>
              <a:rPr lang="de-DE" sz="2400" b="1" dirty="0" smtClean="0"/>
              <a:t>(Langhalslaute)</a:t>
            </a:r>
            <a:endParaRPr lang="de-DE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548680"/>
            <a:ext cx="64481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für Stimmungs-Fragen relevanten Instrumente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476672"/>
            <a:ext cx="457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Teil 1: die (türkische) </a:t>
            </a:r>
            <a:r>
              <a:rPr lang="de-DE" sz="2400" dirty="0" err="1" smtClean="0"/>
              <a:t>Saz</a:t>
            </a:r>
            <a:r>
              <a:rPr lang="de-DE" sz="2400" dirty="0" smtClean="0"/>
              <a:t> (</a:t>
            </a:r>
            <a:r>
              <a:rPr lang="de-DE" sz="2400" dirty="0" err="1" smtClean="0"/>
              <a:t>Bağlama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pic>
        <p:nvPicPr>
          <p:cNvPr id="5" name="Grafik 4" descr="Saz-g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5486"/>
            <a:ext cx="9144000" cy="55925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az-Ausschn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2750"/>
            <a:ext cx="9144000" cy="60325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3568" y="620688"/>
            <a:ext cx="26622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Bundabstände!</a:t>
            </a:r>
            <a:endParaRPr lang="de-DE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Saz-Bü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2750"/>
            <a:ext cx="9144000" cy="60325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3568" y="620688"/>
            <a:ext cx="24682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Bundabstände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5004048" y="1772816"/>
            <a:ext cx="60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92D050"/>
                </a:solidFill>
              </a:rPr>
              <a:t>C#</a:t>
            </a:r>
            <a:endParaRPr lang="de-DE" sz="3200" b="1" dirty="0">
              <a:solidFill>
                <a:srgbClr val="92D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00192" y="1124744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92D050"/>
                </a:solidFill>
              </a:rPr>
              <a:t>D</a:t>
            </a:r>
            <a:r>
              <a:rPr lang="de-DE" sz="3200" b="1" dirty="0" smtClean="0">
                <a:solidFill>
                  <a:srgbClr val="92D050"/>
                </a:solidFill>
              </a:rPr>
              <a:t>#</a:t>
            </a:r>
            <a:endParaRPr lang="de-DE" sz="3200" b="1" dirty="0">
              <a:solidFill>
                <a:srgbClr val="92D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76057" y="4941168"/>
            <a:ext cx="3456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Die Bundabstände, wie sie auf einer Gitarre üblich sind.</a:t>
            </a:r>
            <a:endParaRPr lang="de-DE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Bildschirmpräsentation (4:3)</PresentationFormat>
  <Paragraphs>165</Paragraphs>
  <Slides>25</Slides>
  <Notes>2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Martin Stroh</dc:creator>
  <cp:lastModifiedBy>Wolfgang Martin Stroh</cp:lastModifiedBy>
  <cp:revision>7</cp:revision>
  <dcterms:created xsi:type="dcterms:W3CDTF">2021-04-27T07:33:50Z</dcterms:created>
  <dcterms:modified xsi:type="dcterms:W3CDTF">2021-04-29T08:59:33Z</dcterms:modified>
</cp:coreProperties>
</file>